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4" r:id="rId6"/>
    <p:sldId id="263" r:id="rId7"/>
    <p:sldId id="265" r:id="rId8"/>
    <p:sldId id="266" r:id="rId9"/>
    <p:sldId id="267" r:id="rId10"/>
    <p:sldId id="268" r:id="rId11"/>
    <p:sldId id="271" r:id="rId12"/>
    <p:sldId id="260" r:id="rId13"/>
    <p:sldId id="262" r:id="rId1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794"/>
  </p:normalViewPr>
  <p:slideViewPr>
    <p:cSldViewPr snapToGrid="0">
      <p:cViewPr varScale="1">
        <p:scale>
          <a:sx n="93" d="100"/>
          <a:sy n="93" d="100"/>
        </p:scale>
        <p:origin x="13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561A9-63BF-D946-B9BE-0234EC17DAF0}" type="datetimeFigureOut">
              <a:rPr kumimoji="1" lang="ko-KR" altLang="en-US" smtClean="0"/>
              <a:t>2024. 5. 31.</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6802C-AF56-2A4A-90DD-FBC0EF088A07}" type="slidenum">
              <a:rPr kumimoji="1" lang="ko-KR" altLang="en-US" smtClean="0"/>
              <a:t>‹#›</a:t>
            </a:fld>
            <a:endParaRPr kumimoji="1" lang="ko-KR" altLang="en-US"/>
          </a:p>
        </p:txBody>
      </p:sp>
    </p:spTree>
    <p:extLst>
      <p:ext uri="{BB962C8B-B14F-4D97-AF65-F5344CB8AC3E}">
        <p14:creationId xmlns:p14="http://schemas.microsoft.com/office/powerpoint/2010/main" val="11707616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F0EFEB"/>
                </a:solidFill>
                <a:effectLst/>
                <a:latin typeface="Pretendard"/>
              </a:rPr>
              <a:t>This website is a platform that enables users to search for movies using the TMDB API. It was developed with the intent of streamlining the process of finding detailed information about movies, addressing the inconvenience of manually searching for such details on traditional search engines like Google.</a:t>
            </a:r>
            <a:endParaRPr kumimoji="1" lang="ko-KR" altLang="en-US" dirty="0"/>
          </a:p>
        </p:txBody>
      </p:sp>
      <p:sp>
        <p:nvSpPr>
          <p:cNvPr id="4" name="슬라이드 번호 개체 틀 3"/>
          <p:cNvSpPr>
            <a:spLocks noGrp="1"/>
          </p:cNvSpPr>
          <p:nvPr>
            <p:ph type="sldNum" sz="quarter" idx="5"/>
          </p:nvPr>
        </p:nvSpPr>
        <p:spPr/>
        <p:txBody>
          <a:bodyPr/>
          <a:lstStyle/>
          <a:p>
            <a:fld id="{1306802C-AF56-2A4A-90DD-FBC0EF088A07}" type="slidenum">
              <a:rPr kumimoji="1" lang="ko-KR" altLang="en-US" smtClean="0"/>
              <a:t>2</a:t>
            </a:fld>
            <a:endParaRPr kumimoji="1" lang="ko-KR" altLang="en-US"/>
          </a:p>
        </p:txBody>
      </p:sp>
    </p:spTree>
    <p:extLst>
      <p:ext uri="{BB962C8B-B14F-4D97-AF65-F5344CB8AC3E}">
        <p14:creationId xmlns:p14="http://schemas.microsoft.com/office/powerpoint/2010/main" val="336659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 was able to load many movies at once with asynchronous programming.</a:t>
            </a:r>
          </a:p>
          <a:p>
            <a:r>
              <a:rPr kumimoji="1" lang="en-US" altLang="ko-KR" dirty="0"/>
              <a:t>Using local storage, I could set up a theme suitable for the user. </a:t>
            </a:r>
          </a:p>
          <a:p>
            <a:endParaRPr kumimoji="1" lang="en-US" altLang="ko-KR" dirty="0"/>
          </a:p>
        </p:txBody>
      </p:sp>
      <p:sp>
        <p:nvSpPr>
          <p:cNvPr id="4" name="슬라이드 번호 개체 틀 3"/>
          <p:cNvSpPr>
            <a:spLocks noGrp="1"/>
          </p:cNvSpPr>
          <p:nvPr>
            <p:ph type="sldNum" sz="quarter" idx="5"/>
          </p:nvPr>
        </p:nvSpPr>
        <p:spPr/>
        <p:txBody>
          <a:bodyPr/>
          <a:lstStyle/>
          <a:p>
            <a:fld id="{1306802C-AF56-2A4A-90DD-FBC0EF088A07}" type="slidenum">
              <a:rPr kumimoji="1" lang="ko-KR" altLang="en-US" smtClean="0"/>
              <a:t>6</a:t>
            </a:fld>
            <a:endParaRPr kumimoji="1" lang="ko-KR" altLang="en-US"/>
          </a:p>
        </p:txBody>
      </p:sp>
    </p:spTree>
    <p:extLst>
      <p:ext uri="{BB962C8B-B14F-4D97-AF65-F5344CB8AC3E}">
        <p14:creationId xmlns:p14="http://schemas.microsoft.com/office/powerpoint/2010/main" val="190938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F0EFEB"/>
                </a:solidFill>
                <a:effectLst/>
                <a:latin typeface="Pretendard"/>
              </a:rPr>
              <a:t>You can see the overall interface through the code in </a:t>
            </a:r>
            <a:r>
              <a:rPr lang="en-US" altLang="ko-KR" b="0" i="0" dirty="0" err="1">
                <a:solidFill>
                  <a:srgbClr val="F0EFEB"/>
                </a:solidFill>
                <a:effectLst/>
                <a:latin typeface="Pretendard"/>
              </a:rPr>
              <a:t>main.html</a:t>
            </a:r>
            <a:r>
              <a:rPr lang="en-US" altLang="ko-KR" b="0" i="0" dirty="0">
                <a:solidFill>
                  <a:srgbClr val="F0EFEB"/>
                </a:solidFill>
                <a:effectLst/>
                <a:latin typeface="Pretendard"/>
              </a:rPr>
              <a:t>. I have constructed the navbar using Bootstrap and Popper, enabling navigation through search. Additionally, I have created a search bar to allow for searching movies.</a:t>
            </a:r>
            <a:endParaRPr kumimoji="1" lang="ko-KR" altLang="en-US" dirty="0"/>
          </a:p>
        </p:txBody>
      </p:sp>
      <p:sp>
        <p:nvSpPr>
          <p:cNvPr id="4" name="슬라이드 번호 개체 틀 3"/>
          <p:cNvSpPr>
            <a:spLocks noGrp="1"/>
          </p:cNvSpPr>
          <p:nvPr>
            <p:ph type="sldNum" sz="quarter" idx="5"/>
          </p:nvPr>
        </p:nvSpPr>
        <p:spPr/>
        <p:txBody>
          <a:bodyPr/>
          <a:lstStyle/>
          <a:p>
            <a:fld id="{1306802C-AF56-2A4A-90DD-FBC0EF088A07}" type="slidenum">
              <a:rPr kumimoji="1" lang="ko-KR" altLang="en-US" smtClean="0"/>
              <a:t>8</a:t>
            </a:fld>
            <a:endParaRPr kumimoji="1" lang="ko-KR" altLang="en-US"/>
          </a:p>
        </p:txBody>
      </p:sp>
    </p:spTree>
    <p:extLst>
      <p:ext uri="{BB962C8B-B14F-4D97-AF65-F5344CB8AC3E}">
        <p14:creationId xmlns:p14="http://schemas.microsoft.com/office/powerpoint/2010/main" val="154269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b="0" dirty="0">
                <a:effectLst/>
              </a:rPr>
              <a:t>This section has been designed to allocate space for pagination to be displayed.</a:t>
            </a:r>
          </a:p>
          <a:p>
            <a:br>
              <a:rPr lang="en-US" altLang="ko-KR" dirty="0">
                <a:effectLst/>
              </a:rPr>
            </a:br>
            <a:endParaRPr lang="en-US" altLang="ko-KR" dirty="0">
              <a:effectLst/>
            </a:endParaRPr>
          </a:p>
        </p:txBody>
      </p:sp>
      <p:sp>
        <p:nvSpPr>
          <p:cNvPr id="4" name="슬라이드 번호 개체 틀 3"/>
          <p:cNvSpPr>
            <a:spLocks noGrp="1"/>
          </p:cNvSpPr>
          <p:nvPr>
            <p:ph type="sldNum" sz="quarter" idx="5"/>
          </p:nvPr>
        </p:nvSpPr>
        <p:spPr/>
        <p:txBody>
          <a:bodyPr/>
          <a:lstStyle/>
          <a:p>
            <a:fld id="{1306802C-AF56-2A4A-90DD-FBC0EF088A07}" type="slidenum">
              <a:rPr kumimoji="1" lang="ko-KR" altLang="en-US" smtClean="0"/>
              <a:t>9</a:t>
            </a:fld>
            <a:endParaRPr kumimoji="1" lang="ko-KR" altLang="en-US"/>
          </a:p>
        </p:txBody>
      </p:sp>
    </p:spTree>
    <p:extLst>
      <p:ext uri="{BB962C8B-B14F-4D97-AF65-F5344CB8AC3E}">
        <p14:creationId xmlns:p14="http://schemas.microsoft.com/office/powerpoint/2010/main" val="112808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F0EFEB"/>
                </a:solidFill>
                <a:effectLst/>
                <a:latin typeface="Pretendard"/>
              </a:rPr>
              <a:t>First, an array named </a:t>
            </a:r>
            <a:r>
              <a:rPr lang="en-US" altLang="ko-KR" dirty="0" err="1"/>
              <a:t>currentMovies</a:t>
            </a:r>
            <a:r>
              <a:rPr lang="en-US" altLang="ko-KR" b="0" i="0" dirty="0">
                <a:solidFill>
                  <a:srgbClr val="F0EFEB"/>
                </a:solidFill>
                <a:effectLst/>
                <a:latin typeface="Pretendard"/>
              </a:rPr>
              <a:t> is declared as a global variable to hold the movie search results. A global variable named </a:t>
            </a:r>
            <a:r>
              <a:rPr lang="en-US" altLang="ko-KR" dirty="0" err="1"/>
              <a:t>moviesPerPage</a:t>
            </a:r>
            <a:r>
              <a:rPr lang="en-US" altLang="ko-KR" b="0" i="0" dirty="0">
                <a:solidFill>
                  <a:srgbClr val="F0EFEB"/>
                </a:solidFill>
                <a:effectLst/>
                <a:latin typeface="Pretendard"/>
              </a:rPr>
              <a:t> is declared to display 12 movies per page. Event listeners for the search button and enter key were created to execute the search function. The </a:t>
            </a:r>
            <a:r>
              <a:rPr lang="en-US" altLang="ko-KR" dirty="0" err="1"/>
              <a:t>truncateText</a:t>
            </a:r>
            <a:r>
              <a:rPr lang="en-US" altLang="ko-KR" b="0" i="0" dirty="0">
                <a:solidFill>
                  <a:srgbClr val="F0EFEB"/>
                </a:solidFill>
                <a:effectLst/>
                <a:latin typeface="Pretendard"/>
              </a:rPr>
              <a:t> function is designed to set a maximum length for movie descriptions, considering that each movie has a different description length. The </a:t>
            </a:r>
            <a:r>
              <a:rPr lang="en-US" altLang="ko-KR" dirty="0" err="1"/>
              <a:t>searchMovie</a:t>
            </a:r>
            <a:r>
              <a:rPr lang="en-US" altLang="ko-KR" b="0" i="0" dirty="0">
                <a:solidFill>
                  <a:srgbClr val="F0EFEB"/>
                </a:solidFill>
                <a:effectLst/>
                <a:latin typeface="Pretendard"/>
              </a:rPr>
              <a:t> function is a function that uses an API to fetch movies by their titles. It also uses asynchronous functions to retrieve all movie data and save it in the name array. The </a:t>
            </a:r>
            <a:r>
              <a:rPr lang="en-US" altLang="ko-KR" dirty="0" err="1"/>
              <a:t>setPagination</a:t>
            </a:r>
            <a:r>
              <a:rPr lang="en-US" altLang="ko-KR" b="0" i="0" dirty="0">
                <a:solidFill>
                  <a:srgbClr val="F0EFEB"/>
                </a:solidFill>
                <a:effectLst/>
                <a:latin typeface="Pretendard"/>
              </a:rPr>
              <a:t> function proceeds with pagination based on the number of movies searched. Firstly, the </a:t>
            </a:r>
            <a:r>
              <a:rPr lang="en-US" altLang="ko-KR" dirty="0" err="1"/>
              <a:t>fetchMoviesDetails</a:t>
            </a:r>
            <a:r>
              <a:rPr lang="en-US" altLang="ko-KR" b="0" i="0" dirty="0">
                <a:solidFill>
                  <a:srgbClr val="F0EFEB"/>
                </a:solidFill>
                <a:effectLst/>
                <a:latin typeface="Pretendard"/>
              </a:rPr>
              <a:t> function fetches the details of the searched movies and returns them. This function is used in the </a:t>
            </a:r>
            <a:r>
              <a:rPr lang="en-US" altLang="ko-KR" dirty="0" err="1"/>
              <a:t>displayMovies</a:t>
            </a:r>
            <a:r>
              <a:rPr lang="en-US" altLang="ko-KR" b="0" i="0" dirty="0">
                <a:solidFill>
                  <a:srgbClr val="F0EFEB"/>
                </a:solidFill>
                <a:effectLst/>
                <a:latin typeface="Pretendard"/>
              </a:rPr>
              <a:t> function to display the movie posters and details using card elements on the screen.</a:t>
            </a:r>
            <a:endParaRPr kumimoji="1" lang="ko-KR" altLang="en-US" dirty="0"/>
          </a:p>
        </p:txBody>
      </p:sp>
      <p:sp>
        <p:nvSpPr>
          <p:cNvPr id="4" name="슬라이드 번호 개체 틀 3"/>
          <p:cNvSpPr>
            <a:spLocks noGrp="1"/>
          </p:cNvSpPr>
          <p:nvPr>
            <p:ph type="sldNum" sz="quarter" idx="5"/>
          </p:nvPr>
        </p:nvSpPr>
        <p:spPr/>
        <p:txBody>
          <a:bodyPr/>
          <a:lstStyle/>
          <a:p>
            <a:fld id="{1306802C-AF56-2A4A-90DD-FBC0EF088A07}" type="slidenum">
              <a:rPr kumimoji="1" lang="ko-KR" altLang="en-US" smtClean="0"/>
              <a:t>10</a:t>
            </a:fld>
            <a:endParaRPr kumimoji="1" lang="ko-KR" altLang="en-US"/>
          </a:p>
        </p:txBody>
      </p:sp>
    </p:spTree>
    <p:extLst>
      <p:ext uri="{BB962C8B-B14F-4D97-AF65-F5344CB8AC3E}">
        <p14:creationId xmlns:p14="http://schemas.microsoft.com/office/powerpoint/2010/main" val="67303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F0EFEB"/>
                </a:solidFill>
                <a:effectLst/>
                <a:latin typeface="Pretendard"/>
              </a:rPr>
              <a:t>Finally, this is a function that allows changing the theme of the navbar using local storage. It has been implemented using </a:t>
            </a:r>
            <a:r>
              <a:rPr lang="en-US" altLang="ko-KR" b="0" i="0" dirty="0" err="1">
                <a:solidFill>
                  <a:srgbClr val="F0EFEB"/>
                </a:solidFill>
                <a:effectLst/>
                <a:latin typeface="Pretendard"/>
              </a:rPr>
              <a:t>EventListener</a:t>
            </a:r>
            <a:r>
              <a:rPr lang="en-US" altLang="ko-KR" b="0" i="0" dirty="0">
                <a:solidFill>
                  <a:srgbClr val="F0EFEB"/>
                </a:solidFill>
                <a:effectLst/>
                <a:latin typeface="Pretendard"/>
              </a:rPr>
              <a:t> and </a:t>
            </a:r>
            <a:r>
              <a:rPr lang="en-US" altLang="ko-KR" b="0" i="0" dirty="0" err="1">
                <a:solidFill>
                  <a:srgbClr val="F0EFEB"/>
                </a:solidFill>
                <a:effectLst/>
                <a:latin typeface="Pretendard"/>
              </a:rPr>
              <a:t>DOMContentLoaded</a:t>
            </a:r>
            <a:r>
              <a:rPr lang="en-US" altLang="ko-KR" b="0" i="0">
                <a:solidFill>
                  <a:srgbClr val="F0EFEB"/>
                </a:solidFill>
                <a:effectLst/>
                <a:latin typeface="Pretendard"/>
              </a:rPr>
              <a:t>.</a:t>
            </a:r>
            <a:endParaRPr kumimoji="1" lang="ko-KR" altLang="en-US" dirty="0"/>
          </a:p>
        </p:txBody>
      </p:sp>
      <p:sp>
        <p:nvSpPr>
          <p:cNvPr id="4" name="슬라이드 번호 개체 틀 3"/>
          <p:cNvSpPr>
            <a:spLocks noGrp="1"/>
          </p:cNvSpPr>
          <p:nvPr>
            <p:ph type="sldNum" sz="quarter" idx="5"/>
          </p:nvPr>
        </p:nvSpPr>
        <p:spPr/>
        <p:txBody>
          <a:bodyPr/>
          <a:lstStyle/>
          <a:p>
            <a:fld id="{1306802C-AF56-2A4A-90DD-FBC0EF088A07}" type="slidenum">
              <a:rPr kumimoji="1" lang="ko-KR" altLang="en-US" smtClean="0"/>
              <a:t>11</a:t>
            </a:fld>
            <a:endParaRPr kumimoji="1" lang="ko-KR" altLang="en-US"/>
          </a:p>
        </p:txBody>
      </p:sp>
    </p:spTree>
    <p:extLst>
      <p:ext uri="{BB962C8B-B14F-4D97-AF65-F5344CB8AC3E}">
        <p14:creationId xmlns:p14="http://schemas.microsoft.com/office/powerpoint/2010/main" val="212563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AF7EAE-F49E-7474-9D27-15FC7DFABBF0}"/>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6BC8651A-64A1-8A26-7F0C-25EA09368D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7FCFA7D0-5A4C-4F80-2122-8A91E5F2A44B}"/>
              </a:ext>
            </a:extLst>
          </p:cNvPr>
          <p:cNvSpPr>
            <a:spLocks noGrp="1"/>
          </p:cNvSpPr>
          <p:nvPr>
            <p:ph type="dt" sz="half" idx="10"/>
          </p:nvPr>
        </p:nvSpPr>
        <p:spPr/>
        <p:txBody>
          <a:bodyPr/>
          <a:lstStyle/>
          <a:p>
            <a:fld id="{9CE4CEE5-8026-7347-96AA-8A611048D4BC}" type="datetimeFigureOut">
              <a:rPr kumimoji="1" lang="ko-KR" altLang="en-US" smtClean="0"/>
              <a:t>2024. 5. 31.</a:t>
            </a:fld>
            <a:endParaRPr kumimoji="1" lang="ko-KR" altLang="en-US"/>
          </a:p>
        </p:txBody>
      </p:sp>
      <p:sp>
        <p:nvSpPr>
          <p:cNvPr id="5" name="바닥글 개체 틀 4">
            <a:extLst>
              <a:ext uri="{FF2B5EF4-FFF2-40B4-BE49-F238E27FC236}">
                <a16:creationId xmlns:a16="http://schemas.microsoft.com/office/drawing/2014/main" id="{CF5D7F42-50D9-6495-CB83-ABCC0435867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AB59251F-C2A7-78DB-544A-95E878AD39C4}"/>
              </a:ext>
            </a:extLst>
          </p:cNvPr>
          <p:cNvSpPr>
            <a:spLocks noGrp="1"/>
          </p:cNvSpPr>
          <p:nvPr>
            <p:ph type="sldNum" sz="quarter" idx="12"/>
          </p:nvPr>
        </p:nvSpPr>
        <p:spPr/>
        <p:txBody>
          <a:body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18407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80030D-388A-28B3-F41F-3A5C85CCA0C1}"/>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85CE4671-FD02-599A-1CF0-0049E00B5495}"/>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28B56079-0A24-B1C3-305F-E150EFD97348}"/>
              </a:ext>
            </a:extLst>
          </p:cNvPr>
          <p:cNvSpPr>
            <a:spLocks noGrp="1"/>
          </p:cNvSpPr>
          <p:nvPr>
            <p:ph type="dt" sz="half" idx="10"/>
          </p:nvPr>
        </p:nvSpPr>
        <p:spPr/>
        <p:txBody>
          <a:bodyPr/>
          <a:lstStyle/>
          <a:p>
            <a:fld id="{9CE4CEE5-8026-7347-96AA-8A611048D4BC}" type="datetimeFigureOut">
              <a:rPr kumimoji="1" lang="ko-KR" altLang="en-US" smtClean="0"/>
              <a:t>2024. 5. 31.</a:t>
            </a:fld>
            <a:endParaRPr kumimoji="1" lang="ko-KR" altLang="en-US"/>
          </a:p>
        </p:txBody>
      </p:sp>
      <p:sp>
        <p:nvSpPr>
          <p:cNvPr id="5" name="바닥글 개체 틀 4">
            <a:extLst>
              <a:ext uri="{FF2B5EF4-FFF2-40B4-BE49-F238E27FC236}">
                <a16:creationId xmlns:a16="http://schemas.microsoft.com/office/drawing/2014/main" id="{D674FB99-8507-23D7-EF9C-153072BE8ECC}"/>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07E5DB2-C4AF-1E1F-8271-A60CA092F16A}"/>
              </a:ext>
            </a:extLst>
          </p:cNvPr>
          <p:cNvSpPr>
            <a:spLocks noGrp="1"/>
          </p:cNvSpPr>
          <p:nvPr>
            <p:ph type="sldNum" sz="quarter" idx="12"/>
          </p:nvPr>
        </p:nvSpPr>
        <p:spPr/>
        <p:txBody>
          <a:body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3307641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D2B38CA-4186-C03C-EF87-48F64815A9CE}"/>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64273058-A67C-F977-6101-D792FABA43F4}"/>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D6B8F5E1-2B24-5A2B-7777-B6919632BD65}"/>
              </a:ext>
            </a:extLst>
          </p:cNvPr>
          <p:cNvSpPr>
            <a:spLocks noGrp="1"/>
          </p:cNvSpPr>
          <p:nvPr>
            <p:ph type="dt" sz="half" idx="10"/>
          </p:nvPr>
        </p:nvSpPr>
        <p:spPr/>
        <p:txBody>
          <a:bodyPr/>
          <a:lstStyle/>
          <a:p>
            <a:fld id="{9CE4CEE5-8026-7347-96AA-8A611048D4BC}" type="datetimeFigureOut">
              <a:rPr kumimoji="1" lang="ko-KR" altLang="en-US" smtClean="0"/>
              <a:t>2024. 5. 31.</a:t>
            </a:fld>
            <a:endParaRPr kumimoji="1" lang="ko-KR" altLang="en-US"/>
          </a:p>
        </p:txBody>
      </p:sp>
      <p:sp>
        <p:nvSpPr>
          <p:cNvPr id="5" name="바닥글 개체 틀 4">
            <a:extLst>
              <a:ext uri="{FF2B5EF4-FFF2-40B4-BE49-F238E27FC236}">
                <a16:creationId xmlns:a16="http://schemas.microsoft.com/office/drawing/2014/main" id="{D75B959B-B751-5498-19AB-55DF1B6D0A6A}"/>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687F5D7F-261D-164D-62AA-7B54C7F4A4FE}"/>
              </a:ext>
            </a:extLst>
          </p:cNvPr>
          <p:cNvSpPr>
            <a:spLocks noGrp="1"/>
          </p:cNvSpPr>
          <p:nvPr>
            <p:ph type="sldNum" sz="quarter" idx="12"/>
          </p:nvPr>
        </p:nvSpPr>
        <p:spPr/>
        <p:txBody>
          <a:body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2966866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E425B3-BB40-19B7-2EBD-65B5C5ED405C}"/>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7D9A8705-1D94-6347-3204-6526807210CC}"/>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9237E9CF-E8EF-2A02-0C26-343B9507AF7A}"/>
              </a:ext>
            </a:extLst>
          </p:cNvPr>
          <p:cNvSpPr>
            <a:spLocks noGrp="1"/>
          </p:cNvSpPr>
          <p:nvPr>
            <p:ph type="dt" sz="half" idx="10"/>
          </p:nvPr>
        </p:nvSpPr>
        <p:spPr/>
        <p:txBody>
          <a:bodyPr/>
          <a:lstStyle/>
          <a:p>
            <a:fld id="{9CE4CEE5-8026-7347-96AA-8A611048D4BC}" type="datetimeFigureOut">
              <a:rPr kumimoji="1" lang="ko-KR" altLang="en-US" smtClean="0"/>
              <a:t>2024. 5. 31.</a:t>
            </a:fld>
            <a:endParaRPr kumimoji="1" lang="ko-KR" altLang="en-US"/>
          </a:p>
        </p:txBody>
      </p:sp>
      <p:sp>
        <p:nvSpPr>
          <p:cNvPr id="5" name="바닥글 개체 틀 4">
            <a:extLst>
              <a:ext uri="{FF2B5EF4-FFF2-40B4-BE49-F238E27FC236}">
                <a16:creationId xmlns:a16="http://schemas.microsoft.com/office/drawing/2014/main" id="{3475F508-C790-5CD1-1FDD-FF9915DD3FF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8D6558D1-5319-F005-10A3-9B5841D813D7}"/>
              </a:ext>
            </a:extLst>
          </p:cNvPr>
          <p:cNvSpPr>
            <a:spLocks noGrp="1"/>
          </p:cNvSpPr>
          <p:nvPr>
            <p:ph type="sldNum" sz="quarter" idx="12"/>
          </p:nvPr>
        </p:nvSpPr>
        <p:spPr/>
        <p:txBody>
          <a:body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273292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F40084-90D2-DD8E-5526-9F26F1A7C361}"/>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70F79D79-849C-6AC6-31B9-450FB9BF5B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D83E037B-A108-8C90-8CB7-C6E70009B7F8}"/>
              </a:ext>
            </a:extLst>
          </p:cNvPr>
          <p:cNvSpPr>
            <a:spLocks noGrp="1"/>
          </p:cNvSpPr>
          <p:nvPr>
            <p:ph type="dt" sz="half" idx="10"/>
          </p:nvPr>
        </p:nvSpPr>
        <p:spPr/>
        <p:txBody>
          <a:bodyPr/>
          <a:lstStyle/>
          <a:p>
            <a:fld id="{9CE4CEE5-8026-7347-96AA-8A611048D4BC}" type="datetimeFigureOut">
              <a:rPr kumimoji="1" lang="ko-KR" altLang="en-US" smtClean="0"/>
              <a:t>2024. 5. 31.</a:t>
            </a:fld>
            <a:endParaRPr kumimoji="1" lang="ko-KR" altLang="en-US"/>
          </a:p>
        </p:txBody>
      </p:sp>
      <p:sp>
        <p:nvSpPr>
          <p:cNvPr id="5" name="바닥글 개체 틀 4">
            <a:extLst>
              <a:ext uri="{FF2B5EF4-FFF2-40B4-BE49-F238E27FC236}">
                <a16:creationId xmlns:a16="http://schemas.microsoft.com/office/drawing/2014/main" id="{9C2707E9-3AE0-4800-1DCF-5257D36537F8}"/>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A2756FBB-4021-70F9-94C4-DDDDD19A9822}"/>
              </a:ext>
            </a:extLst>
          </p:cNvPr>
          <p:cNvSpPr>
            <a:spLocks noGrp="1"/>
          </p:cNvSpPr>
          <p:nvPr>
            <p:ph type="sldNum" sz="quarter" idx="12"/>
          </p:nvPr>
        </p:nvSpPr>
        <p:spPr/>
        <p:txBody>
          <a:body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2963002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0D6EF0-0083-C2EB-E996-7AE0C3EF78B1}"/>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05739DC5-3B39-492A-C142-5790F27A2947}"/>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ED17E943-58D0-B98E-C5FA-B713F70C0A23}"/>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44584AC9-C043-C66C-8D2F-941D19635188}"/>
              </a:ext>
            </a:extLst>
          </p:cNvPr>
          <p:cNvSpPr>
            <a:spLocks noGrp="1"/>
          </p:cNvSpPr>
          <p:nvPr>
            <p:ph type="dt" sz="half" idx="10"/>
          </p:nvPr>
        </p:nvSpPr>
        <p:spPr/>
        <p:txBody>
          <a:bodyPr/>
          <a:lstStyle/>
          <a:p>
            <a:fld id="{9CE4CEE5-8026-7347-96AA-8A611048D4BC}" type="datetimeFigureOut">
              <a:rPr kumimoji="1" lang="ko-KR" altLang="en-US" smtClean="0"/>
              <a:t>2024. 5. 31.</a:t>
            </a:fld>
            <a:endParaRPr kumimoji="1" lang="ko-KR" altLang="en-US"/>
          </a:p>
        </p:txBody>
      </p:sp>
      <p:sp>
        <p:nvSpPr>
          <p:cNvPr id="6" name="바닥글 개체 틀 5">
            <a:extLst>
              <a:ext uri="{FF2B5EF4-FFF2-40B4-BE49-F238E27FC236}">
                <a16:creationId xmlns:a16="http://schemas.microsoft.com/office/drawing/2014/main" id="{9FB5F911-93C2-E997-EFEB-7A3F4A5D4788}"/>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70CCC3D6-089E-54B3-CE32-169CC90AF444}"/>
              </a:ext>
            </a:extLst>
          </p:cNvPr>
          <p:cNvSpPr>
            <a:spLocks noGrp="1"/>
          </p:cNvSpPr>
          <p:nvPr>
            <p:ph type="sldNum" sz="quarter" idx="12"/>
          </p:nvPr>
        </p:nvSpPr>
        <p:spPr/>
        <p:txBody>
          <a:body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930267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931ACA-6726-2311-209D-2D472D3BE058}"/>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2527D950-C857-4DF8-7FA6-5D551B2CD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3EE1A32B-CBDB-5E66-ED80-3242481E0604}"/>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10F58D6A-8964-C71C-6B28-F0EF3A592A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18AC5CBC-9CCC-2A3B-75D6-E7C6509C1232}"/>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FE74A673-750D-C95A-CAF7-D0DF0E99E7B6}"/>
              </a:ext>
            </a:extLst>
          </p:cNvPr>
          <p:cNvSpPr>
            <a:spLocks noGrp="1"/>
          </p:cNvSpPr>
          <p:nvPr>
            <p:ph type="dt" sz="half" idx="10"/>
          </p:nvPr>
        </p:nvSpPr>
        <p:spPr/>
        <p:txBody>
          <a:bodyPr/>
          <a:lstStyle/>
          <a:p>
            <a:fld id="{9CE4CEE5-8026-7347-96AA-8A611048D4BC}" type="datetimeFigureOut">
              <a:rPr kumimoji="1" lang="ko-KR" altLang="en-US" smtClean="0"/>
              <a:t>2024. 5. 31.</a:t>
            </a:fld>
            <a:endParaRPr kumimoji="1" lang="ko-KR" altLang="en-US"/>
          </a:p>
        </p:txBody>
      </p:sp>
      <p:sp>
        <p:nvSpPr>
          <p:cNvPr id="8" name="바닥글 개체 틀 7">
            <a:extLst>
              <a:ext uri="{FF2B5EF4-FFF2-40B4-BE49-F238E27FC236}">
                <a16:creationId xmlns:a16="http://schemas.microsoft.com/office/drawing/2014/main" id="{F7EA973F-CB1C-C393-CDE7-3744B3BB27A4}"/>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8BC1043A-F854-8FC1-1E37-2ADF1C05C47D}"/>
              </a:ext>
            </a:extLst>
          </p:cNvPr>
          <p:cNvSpPr>
            <a:spLocks noGrp="1"/>
          </p:cNvSpPr>
          <p:nvPr>
            <p:ph type="sldNum" sz="quarter" idx="12"/>
          </p:nvPr>
        </p:nvSpPr>
        <p:spPr/>
        <p:txBody>
          <a:body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3273369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9C07B1-DA3E-C336-8C6F-E320B5AEE1B2}"/>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3312E288-4EE0-7979-FCB5-0017F9B35F53}"/>
              </a:ext>
            </a:extLst>
          </p:cNvPr>
          <p:cNvSpPr>
            <a:spLocks noGrp="1"/>
          </p:cNvSpPr>
          <p:nvPr>
            <p:ph type="dt" sz="half" idx="10"/>
          </p:nvPr>
        </p:nvSpPr>
        <p:spPr/>
        <p:txBody>
          <a:bodyPr/>
          <a:lstStyle/>
          <a:p>
            <a:fld id="{9CE4CEE5-8026-7347-96AA-8A611048D4BC}" type="datetimeFigureOut">
              <a:rPr kumimoji="1" lang="ko-KR" altLang="en-US" smtClean="0"/>
              <a:t>2024. 5. 31.</a:t>
            </a:fld>
            <a:endParaRPr kumimoji="1" lang="ko-KR" altLang="en-US"/>
          </a:p>
        </p:txBody>
      </p:sp>
      <p:sp>
        <p:nvSpPr>
          <p:cNvPr id="4" name="바닥글 개체 틀 3">
            <a:extLst>
              <a:ext uri="{FF2B5EF4-FFF2-40B4-BE49-F238E27FC236}">
                <a16:creationId xmlns:a16="http://schemas.microsoft.com/office/drawing/2014/main" id="{CA045FE6-D300-4EFF-0857-900DFFAB1C47}"/>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D10113AA-5C3E-46D3-65EA-8C5D9F275097}"/>
              </a:ext>
            </a:extLst>
          </p:cNvPr>
          <p:cNvSpPr>
            <a:spLocks noGrp="1"/>
          </p:cNvSpPr>
          <p:nvPr>
            <p:ph type="sldNum" sz="quarter" idx="12"/>
          </p:nvPr>
        </p:nvSpPr>
        <p:spPr/>
        <p:txBody>
          <a:body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2057125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20669D3-D466-428D-EDE9-855277FA3195}"/>
              </a:ext>
            </a:extLst>
          </p:cNvPr>
          <p:cNvSpPr>
            <a:spLocks noGrp="1"/>
          </p:cNvSpPr>
          <p:nvPr>
            <p:ph type="dt" sz="half" idx="10"/>
          </p:nvPr>
        </p:nvSpPr>
        <p:spPr/>
        <p:txBody>
          <a:bodyPr/>
          <a:lstStyle/>
          <a:p>
            <a:fld id="{9CE4CEE5-8026-7347-96AA-8A611048D4BC}" type="datetimeFigureOut">
              <a:rPr kumimoji="1" lang="ko-KR" altLang="en-US" smtClean="0"/>
              <a:t>2024. 5. 31.</a:t>
            </a:fld>
            <a:endParaRPr kumimoji="1" lang="ko-KR" altLang="en-US"/>
          </a:p>
        </p:txBody>
      </p:sp>
      <p:sp>
        <p:nvSpPr>
          <p:cNvPr id="3" name="바닥글 개체 틀 2">
            <a:extLst>
              <a:ext uri="{FF2B5EF4-FFF2-40B4-BE49-F238E27FC236}">
                <a16:creationId xmlns:a16="http://schemas.microsoft.com/office/drawing/2014/main" id="{435C39DD-16B7-7C5F-AD96-7C746F9C4401}"/>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A894D8FE-9F69-BA6D-EC82-882CBA06AEAA}"/>
              </a:ext>
            </a:extLst>
          </p:cNvPr>
          <p:cNvSpPr>
            <a:spLocks noGrp="1"/>
          </p:cNvSpPr>
          <p:nvPr>
            <p:ph type="sldNum" sz="quarter" idx="12"/>
          </p:nvPr>
        </p:nvSpPr>
        <p:spPr/>
        <p:txBody>
          <a:body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876061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0EC1BF-DA67-E559-E58F-ABDBD9FD03A9}"/>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F0FC1876-F069-9B3B-0BB7-4CB11F5511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D8F6A2AA-4E3C-A806-1DED-9BD0FDD52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F79E48E3-31C3-D358-2051-F89F801DA331}"/>
              </a:ext>
            </a:extLst>
          </p:cNvPr>
          <p:cNvSpPr>
            <a:spLocks noGrp="1"/>
          </p:cNvSpPr>
          <p:nvPr>
            <p:ph type="dt" sz="half" idx="10"/>
          </p:nvPr>
        </p:nvSpPr>
        <p:spPr/>
        <p:txBody>
          <a:bodyPr/>
          <a:lstStyle/>
          <a:p>
            <a:fld id="{9CE4CEE5-8026-7347-96AA-8A611048D4BC}" type="datetimeFigureOut">
              <a:rPr kumimoji="1" lang="ko-KR" altLang="en-US" smtClean="0"/>
              <a:t>2024. 5. 31.</a:t>
            </a:fld>
            <a:endParaRPr kumimoji="1" lang="ko-KR" altLang="en-US"/>
          </a:p>
        </p:txBody>
      </p:sp>
      <p:sp>
        <p:nvSpPr>
          <p:cNvPr id="6" name="바닥글 개체 틀 5">
            <a:extLst>
              <a:ext uri="{FF2B5EF4-FFF2-40B4-BE49-F238E27FC236}">
                <a16:creationId xmlns:a16="http://schemas.microsoft.com/office/drawing/2014/main" id="{DD429DB1-A1DE-6634-6B2D-14B82F8E08FC}"/>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60BB7EB6-322A-47EF-4712-337590576C04}"/>
              </a:ext>
            </a:extLst>
          </p:cNvPr>
          <p:cNvSpPr>
            <a:spLocks noGrp="1"/>
          </p:cNvSpPr>
          <p:nvPr>
            <p:ph type="sldNum" sz="quarter" idx="12"/>
          </p:nvPr>
        </p:nvSpPr>
        <p:spPr/>
        <p:txBody>
          <a:body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836325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3C0AE5-427B-FD4A-9210-25E1CEDD7AD6}"/>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8B605B3E-139F-4D23-970C-4DFFD6ED8D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650E69D8-EEA8-1D23-4A80-E310575C8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30F2708D-A543-B929-10C8-9C2E9653E9FC}"/>
              </a:ext>
            </a:extLst>
          </p:cNvPr>
          <p:cNvSpPr>
            <a:spLocks noGrp="1"/>
          </p:cNvSpPr>
          <p:nvPr>
            <p:ph type="dt" sz="half" idx="10"/>
          </p:nvPr>
        </p:nvSpPr>
        <p:spPr/>
        <p:txBody>
          <a:bodyPr/>
          <a:lstStyle/>
          <a:p>
            <a:fld id="{9CE4CEE5-8026-7347-96AA-8A611048D4BC}" type="datetimeFigureOut">
              <a:rPr kumimoji="1" lang="ko-KR" altLang="en-US" smtClean="0"/>
              <a:t>2024. 5. 31.</a:t>
            </a:fld>
            <a:endParaRPr kumimoji="1" lang="ko-KR" altLang="en-US"/>
          </a:p>
        </p:txBody>
      </p:sp>
      <p:sp>
        <p:nvSpPr>
          <p:cNvPr id="6" name="바닥글 개체 틀 5">
            <a:extLst>
              <a:ext uri="{FF2B5EF4-FFF2-40B4-BE49-F238E27FC236}">
                <a16:creationId xmlns:a16="http://schemas.microsoft.com/office/drawing/2014/main" id="{4FE4CADA-7DC2-BFFE-8734-CC28803AC9DD}"/>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C89CEEE8-925A-3BDF-7A1B-4B93BD111358}"/>
              </a:ext>
            </a:extLst>
          </p:cNvPr>
          <p:cNvSpPr>
            <a:spLocks noGrp="1"/>
          </p:cNvSpPr>
          <p:nvPr>
            <p:ph type="sldNum" sz="quarter" idx="12"/>
          </p:nvPr>
        </p:nvSpPr>
        <p:spPr/>
        <p:txBody>
          <a:body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374581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255C991-6AB9-BE44-70D9-222418C9F3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90800EEA-1262-2CD6-C783-889CB614A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F6E33583-AB00-AF2B-BAC2-F9531E2DB1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4CEE5-8026-7347-96AA-8A611048D4BC}" type="datetimeFigureOut">
              <a:rPr kumimoji="1" lang="ko-KR" altLang="en-US" smtClean="0"/>
              <a:t>2024. 5. 31.</a:t>
            </a:fld>
            <a:endParaRPr kumimoji="1" lang="ko-KR" altLang="en-US"/>
          </a:p>
        </p:txBody>
      </p:sp>
      <p:sp>
        <p:nvSpPr>
          <p:cNvPr id="5" name="바닥글 개체 틀 4">
            <a:extLst>
              <a:ext uri="{FF2B5EF4-FFF2-40B4-BE49-F238E27FC236}">
                <a16:creationId xmlns:a16="http://schemas.microsoft.com/office/drawing/2014/main" id="{F4E784B4-BDDA-A0F1-6C8F-D865AA749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B055A4CD-A163-D26C-EBBC-059C65F643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26C96-5306-2C45-844E-C7B28CD5E88E}" type="slidenum">
              <a:rPr kumimoji="1" lang="ko-KR" altLang="en-US" smtClean="0"/>
              <a:t>‹#›</a:t>
            </a:fld>
            <a:endParaRPr kumimoji="1" lang="ko-KR" altLang="en-US"/>
          </a:p>
        </p:txBody>
      </p:sp>
    </p:spTree>
    <p:extLst>
      <p:ext uri="{BB962C8B-B14F-4D97-AF65-F5344CB8AC3E}">
        <p14:creationId xmlns:p14="http://schemas.microsoft.com/office/powerpoint/2010/main" val="998002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EFFD39-71D8-4C6A-C0FE-481B73FEAE07}"/>
              </a:ext>
            </a:extLst>
          </p:cNvPr>
          <p:cNvSpPr>
            <a:spLocks noGrp="1"/>
          </p:cNvSpPr>
          <p:nvPr>
            <p:ph type="ctrTitle"/>
          </p:nvPr>
        </p:nvSpPr>
        <p:spPr>
          <a:xfrm>
            <a:off x="1524000" y="588962"/>
            <a:ext cx="9144000" cy="1930400"/>
          </a:xfrm>
        </p:spPr>
        <p:txBody>
          <a:bodyPr/>
          <a:lstStyle/>
          <a:p>
            <a:r>
              <a:rPr kumimoji="1" lang="en-US" altLang="ko-KR" dirty="0">
                <a:latin typeface="Times New Roman" panose="02020603050405020304" pitchFamily="18" charset="0"/>
                <a:cs typeface="Times New Roman" panose="02020603050405020304" pitchFamily="18" charset="0"/>
              </a:rPr>
              <a:t>WWW Technology</a:t>
            </a:r>
            <a:br>
              <a:rPr kumimoji="1" lang="en-US" altLang="ko-KR" dirty="0">
                <a:latin typeface="Times New Roman" panose="02020603050405020304" pitchFamily="18" charset="0"/>
                <a:cs typeface="Times New Roman" panose="02020603050405020304" pitchFamily="18" charset="0"/>
              </a:rPr>
            </a:br>
            <a:r>
              <a:rPr kumimoji="1" lang="en-US" altLang="ko-KR" dirty="0">
                <a:latin typeface="Times New Roman" panose="02020603050405020304" pitchFamily="18" charset="0"/>
                <a:cs typeface="Times New Roman" panose="02020603050405020304" pitchFamily="18" charset="0"/>
              </a:rPr>
              <a:t>Final Project</a:t>
            </a:r>
            <a:endParaRPr kumimoji="1" lang="ko-KR" altLang="en-US" dirty="0">
              <a:latin typeface="Times New Roman" panose="02020603050405020304" pitchFamily="18" charset="0"/>
              <a:cs typeface="Times New Roman" panose="02020603050405020304" pitchFamily="18" charset="0"/>
            </a:endParaRPr>
          </a:p>
        </p:txBody>
      </p:sp>
      <p:sp>
        <p:nvSpPr>
          <p:cNvPr id="3" name="부제목 2">
            <a:extLst>
              <a:ext uri="{FF2B5EF4-FFF2-40B4-BE49-F238E27FC236}">
                <a16:creationId xmlns:a16="http://schemas.microsoft.com/office/drawing/2014/main" id="{3CA03E73-77C5-3103-314B-87311F57976E}"/>
              </a:ext>
            </a:extLst>
          </p:cNvPr>
          <p:cNvSpPr>
            <a:spLocks noGrp="1"/>
          </p:cNvSpPr>
          <p:nvPr>
            <p:ph type="subTitle" idx="1"/>
          </p:nvPr>
        </p:nvSpPr>
        <p:spPr>
          <a:xfrm>
            <a:off x="1524000" y="4114800"/>
            <a:ext cx="9144000" cy="1143000"/>
          </a:xfrm>
        </p:spPr>
        <p:txBody>
          <a:bodyPr/>
          <a:lstStyle/>
          <a:p>
            <a:r>
              <a:rPr kumimoji="1" lang="en-US" altLang="ko-KR" dirty="0" err="1">
                <a:latin typeface="Times New Roman" panose="02020603050405020304" pitchFamily="18" charset="0"/>
                <a:cs typeface="Times New Roman" panose="02020603050405020304" pitchFamily="18" charset="0"/>
              </a:rPr>
              <a:t>Hyeonsu</a:t>
            </a:r>
            <a:r>
              <a:rPr kumimoji="1" lang="en-US" altLang="ko-KR" dirty="0">
                <a:latin typeface="Times New Roman" panose="02020603050405020304" pitchFamily="18" charset="0"/>
                <a:cs typeface="Times New Roman" panose="02020603050405020304" pitchFamily="18" charset="0"/>
              </a:rPr>
              <a:t> KIM</a:t>
            </a:r>
          </a:p>
          <a:p>
            <a:r>
              <a:rPr kumimoji="1" lang="en-US" altLang="ko-KR" dirty="0">
                <a:latin typeface="Times New Roman" panose="02020603050405020304" pitchFamily="18" charset="0"/>
                <a:cs typeface="Times New Roman" panose="02020603050405020304" pitchFamily="18" charset="0"/>
              </a:rPr>
              <a:t>Student number : </a:t>
            </a:r>
            <a:r>
              <a:rPr lang="en-US" altLang="ko-KR" b="0" i="0" dirty="0">
                <a:solidFill>
                  <a:srgbClr val="000000"/>
                </a:solidFill>
                <a:effectLst/>
                <a:latin typeface="Times New Roman" panose="02020603050405020304" pitchFamily="18" charset="0"/>
                <a:cs typeface="Times New Roman" panose="02020603050405020304" pitchFamily="18" charset="0"/>
              </a:rPr>
              <a:t>A23785</a:t>
            </a:r>
            <a:endParaRPr kumimoji="1"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917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C4CCB3-8447-939A-71BA-1E30698C2BF9}"/>
              </a:ext>
            </a:extLst>
          </p:cNvPr>
          <p:cNvSpPr txBox="1"/>
          <p:nvPr/>
        </p:nvSpPr>
        <p:spPr>
          <a:xfrm>
            <a:off x="152400" y="190501"/>
            <a:ext cx="11264900" cy="553998"/>
          </a:xfrm>
          <a:prstGeom prst="rect">
            <a:avLst/>
          </a:prstGeom>
          <a:noFill/>
        </p:spPr>
        <p:txBody>
          <a:bodyPr wrap="square" rtlCol="0">
            <a:spAutoFit/>
          </a:bodyPr>
          <a:lstStyle/>
          <a:p>
            <a:pPr algn="l"/>
            <a:r>
              <a:rPr kumimoji="1" lang="en-US" altLang="ko-KR" sz="3000" dirty="0" err="1">
                <a:latin typeface="Times New Roman" panose="02020603050405020304" pitchFamily="18" charset="0"/>
                <a:cs typeface="Times New Roman" panose="02020603050405020304" pitchFamily="18" charset="0"/>
              </a:rPr>
              <a:t>search_movie.js</a:t>
            </a:r>
            <a:r>
              <a:rPr kumimoji="1" lang="en-US" altLang="ko-KR" sz="3000" dirty="0">
                <a:latin typeface="Times New Roman" panose="02020603050405020304" pitchFamily="18" charset="0"/>
                <a:cs typeface="Times New Roman" panose="02020603050405020304" pitchFamily="18" charset="0"/>
              </a:rPr>
              <a:t> (it’s main code of </a:t>
            </a:r>
            <a:r>
              <a:rPr kumimoji="1" lang="en-US" altLang="ko-KR" sz="3000" dirty="0" err="1">
                <a:latin typeface="Times New Roman" panose="02020603050405020304" pitchFamily="18" charset="0"/>
                <a:cs typeface="Times New Roman" panose="02020603050405020304" pitchFamily="18" charset="0"/>
              </a:rPr>
              <a:t>js</a:t>
            </a:r>
            <a:r>
              <a:rPr kumimoji="1" lang="en-US" altLang="ko-KR" sz="3000" dirty="0">
                <a:latin typeface="Times New Roman" panose="02020603050405020304" pitchFamily="18" charset="0"/>
                <a:cs typeface="Times New Roman" panose="02020603050405020304" pitchFamily="18" charset="0"/>
              </a:rPr>
              <a:t> code)</a:t>
            </a:r>
            <a:endParaRPr kumimoji="1" lang="ko-KR" altLang="en-US" sz="3000" dirty="0">
              <a:latin typeface="Times New Roman" panose="02020603050405020304" pitchFamily="18" charset="0"/>
              <a:cs typeface="Times New Roman" panose="02020603050405020304" pitchFamily="18" charset="0"/>
            </a:endParaRPr>
          </a:p>
        </p:txBody>
      </p:sp>
      <p:pic>
        <p:nvPicPr>
          <p:cNvPr id="10" name="그림 9" descr="텍스트, 스크린샷이(가) 표시된 사진&#10;&#10;자동 생성된 설명">
            <a:extLst>
              <a:ext uri="{FF2B5EF4-FFF2-40B4-BE49-F238E27FC236}">
                <a16:creationId xmlns:a16="http://schemas.microsoft.com/office/drawing/2014/main" id="{542E2A78-7724-25DD-04B6-518C4E1823C0}"/>
              </a:ext>
            </a:extLst>
          </p:cNvPr>
          <p:cNvPicPr>
            <a:picLocks noChangeAspect="1"/>
          </p:cNvPicPr>
          <p:nvPr/>
        </p:nvPicPr>
        <p:blipFill>
          <a:blip r:embed="rId3"/>
          <a:stretch>
            <a:fillRect/>
          </a:stretch>
        </p:blipFill>
        <p:spPr>
          <a:xfrm>
            <a:off x="210457" y="943429"/>
            <a:ext cx="4731657" cy="5914571"/>
          </a:xfrm>
          <a:prstGeom prst="rect">
            <a:avLst/>
          </a:prstGeom>
        </p:spPr>
      </p:pic>
      <p:pic>
        <p:nvPicPr>
          <p:cNvPr id="15" name="그림 14" descr="텍스트, 스크린샷, 디스플레이, 컴퓨터이(가) 표시된 사진&#10;&#10;자동 생성된 설명">
            <a:extLst>
              <a:ext uri="{FF2B5EF4-FFF2-40B4-BE49-F238E27FC236}">
                <a16:creationId xmlns:a16="http://schemas.microsoft.com/office/drawing/2014/main" id="{42ACFAB3-6598-87E4-A6A3-3C479E68B535}"/>
              </a:ext>
            </a:extLst>
          </p:cNvPr>
          <p:cNvPicPr>
            <a:picLocks noChangeAspect="1"/>
          </p:cNvPicPr>
          <p:nvPr/>
        </p:nvPicPr>
        <p:blipFill>
          <a:blip r:embed="rId4"/>
          <a:stretch>
            <a:fillRect/>
          </a:stretch>
        </p:blipFill>
        <p:spPr>
          <a:xfrm>
            <a:off x="5309052" y="943429"/>
            <a:ext cx="3881672" cy="5871029"/>
          </a:xfrm>
          <a:prstGeom prst="rect">
            <a:avLst/>
          </a:prstGeom>
        </p:spPr>
      </p:pic>
    </p:spTree>
    <p:extLst>
      <p:ext uri="{BB962C8B-B14F-4D97-AF65-F5344CB8AC3E}">
        <p14:creationId xmlns:p14="http://schemas.microsoft.com/office/powerpoint/2010/main" val="477998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C4CCB3-8447-939A-71BA-1E30698C2BF9}"/>
              </a:ext>
            </a:extLst>
          </p:cNvPr>
          <p:cNvSpPr txBox="1"/>
          <p:nvPr/>
        </p:nvSpPr>
        <p:spPr>
          <a:xfrm>
            <a:off x="152400" y="190501"/>
            <a:ext cx="11264900" cy="553998"/>
          </a:xfrm>
          <a:prstGeom prst="rect">
            <a:avLst/>
          </a:prstGeom>
          <a:noFill/>
        </p:spPr>
        <p:txBody>
          <a:bodyPr wrap="square" rtlCol="0">
            <a:spAutoFit/>
          </a:bodyPr>
          <a:lstStyle/>
          <a:p>
            <a:pPr algn="l"/>
            <a:r>
              <a:rPr kumimoji="1" lang="en-US" altLang="ko-KR" sz="3000" dirty="0" err="1">
                <a:latin typeface="Times New Roman" panose="02020603050405020304" pitchFamily="18" charset="0"/>
                <a:cs typeface="Times New Roman" panose="02020603050405020304" pitchFamily="18" charset="0"/>
              </a:rPr>
              <a:t>search_movie.js</a:t>
            </a:r>
            <a:r>
              <a:rPr kumimoji="1" lang="en-US" altLang="ko-KR" sz="3000" dirty="0">
                <a:latin typeface="Times New Roman" panose="02020603050405020304" pitchFamily="18" charset="0"/>
                <a:cs typeface="Times New Roman" panose="02020603050405020304" pitchFamily="18" charset="0"/>
              </a:rPr>
              <a:t> (it’s main code of </a:t>
            </a:r>
            <a:r>
              <a:rPr kumimoji="1" lang="en-US" altLang="ko-KR" sz="3000" dirty="0" err="1">
                <a:latin typeface="Times New Roman" panose="02020603050405020304" pitchFamily="18" charset="0"/>
                <a:cs typeface="Times New Roman" panose="02020603050405020304" pitchFamily="18" charset="0"/>
              </a:rPr>
              <a:t>js</a:t>
            </a:r>
            <a:r>
              <a:rPr kumimoji="1" lang="en-US" altLang="ko-KR" sz="3000" dirty="0">
                <a:latin typeface="Times New Roman" panose="02020603050405020304" pitchFamily="18" charset="0"/>
                <a:cs typeface="Times New Roman" panose="02020603050405020304" pitchFamily="18" charset="0"/>
              </a:rPr>
              <a:t> code)</a:t>
            </a:r>
            <a:endParaRPr kumimoji="1" lang="ko-KR" altLang="en-US" sz="3000" dirty="0">
              <a:latin typeface="Times New Roman" panose="02020603050405020304" pitchFamily="18" charset="0"/>
              <a:cs typeface="Times New Roman" panose="02020603050405020304" pitchFamily="18" charset="0"/>
            </a:endParaRPr>
          </a:p>
        </p:txBody>
      </p:sp>
      <p:pic>
        <p:nvPicPr>
          <p:cNvPr id="14" name="그림 13" descr="텍스트, 스크린샷이(가) 표시된 사진&#10;&#10;자동 생성된 설명">
            <a:extLst>
              <a:ext uri="{FF2B5EF4-FFF2-40B4-BE49-F238E27FC236}">
                <a16:creationId xmlns:a16="http://schemas.microsoft.com/office/drawing/2014/main" id="{B1DAF96A-730C-C0D8-1252-E577E5AF7B4A}"/>
              </a:ext>
            </a:extLst>
          </p:cNvPr>
          <p:cNvPicPr>
            <a:picLocks noChangeAspect="1"/>
          </p:cNvPicPr>
          <p:nvPr/>
        </p:nvPicPr>
        <p:blipFill>
          <a:blip r:embed="rId3"/>
          <a:stretch>
            <a:fillRect/>
          </a:stretch>
        </p:blipFill>
        <p:spPr>
          <a:xfrm>
            <a:off x="247650" y="872671"/>
            <a:ext cx="9663290" cy="4076700"/>
          </a:xfrm>
          <a:prstGeom prst="rect">
            <a:avLst/>
          </a:prstGeom>
        </p:spPr>
      </p:pic>
    </p:spTree>
    <p:extLst>
      <p:ext uri="{BB962C8B-B14F-4D97-AF65-F5344CB8AC3E}">
        <p14:creationId xmlns:p14="http://schemas.microsoft.com/office/powerpoint/2010/main" val="3180245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C4CCB3-8447-939A-71BA-1E30698C2BF9}"/>
              </a:ext>
            </a:extLst>
          </p:cNvPr>
          <p:cNvSpPr txBox="1"/>
          <p:nvPr/>
        </p:nvSpPr>
        <p:spPr>
          <a:xfrm>
            <a:off x="152400" y="190501"/>
            <a:ext cx="7467600" cy="553998"/>
          </a:xfrm>
          <a:prstGeom prst="rect">
            <a:avLst/>
          </a:prstGeom>
          <a:noFill/>
        </p:spPr>
        <p:txBody>
          <a:bodyPr wrap="square" rtlCol="0">
            <a:spAutoFit/>
          </a:bodyPr>
          <a:lstStyle/>
          <a:p>
            <a:pPr algn="l"/>
            <a:r>
              <a:rPr lang="en-US" altLang="ko-KR" sz="3000" b="0" i="0" dirty="0">
                <a:solidFill>
                  <a:srgbClr val="272D39"/>
                </a:solidFill>
                <a:effectLst/>
                <a:latin typeface="Times New Roman" panose="02020603050405020304" pitchFamily="18" charset="0"/>
                <a:cs typeface="Times New Roman" panose="02020603050405020304" pitchFamily="18" charset="0"/>
              </a:rPr>
              <a:t>Main implementation problems you had facing</a:t>
            </a:r>
          </a:p>
        </p:txBody>
      </p:sp>
      <p:sp>
        <p:nvSpPr>
          <p:cNvPr id="2" name="TextBox 1">
            <a:extLst>
              <a:ext uri="{FF2B5EF4-FFF2-40B4-BE49-F238E27FC236}">
                <a16:creationId xmlns:a16="http://schemas.microsoft.com/office/drawing/2014/main" id="{A12699AF-105C-41D7-9515-DED1C5096136}"/>
              </a:ext>
            </a:extLst>
          </p:cNvPr>
          <p:cNvSpPr txBox="1"/>
          <p:nvPr/>
        </p:nvSpPr>
        <p:spPr>
          <a:xfrm>
            <a:off x="152400" y="950186"/>
            <a:ext cx="11633200" cy="3477875"/>
          </a:xfrm>
          <a:prstGeom prst="rect">
            <a:avLst/>
          </a:prstGeom>
          <a:noFill/>
        </p:spPr>
        <p:txBody>
          <a:bodyPr wrap="square" rtlCol="0">
            <a:spAutoFit/>
          </a:bodyPr>
          <a:lstStyle/>
          <a:p>
            <a:r>
              <a:rPr kumimoji="1" lang="en-US" altLang="ko-KR" sz="2000" dirty="0">
                <a:latin typeface="Times New Roman" panose="02020603050405020304" pitchFamily="18" charset="0"/>
                <a:cs typeface="Times New Roman" panose="02020603050405020304" pitchFamily="18" charset="0"/>
              </a:rPr>
              <a:t>The main implementation challenge faced</a:t>
            </a:r>
          </a:p>
          <a:p>
            <a:endParaRPr kumimoji="1" lang="en-US" altLang="ko-KR" sz="2000" dirty="0">
              <a:latin typeface="Times New Roman" panose="02020603050405020304" pitchFamily="18" charset="0"/>
              <a:cs typeface="Times New Roman" panose="02020603050405020304" pitchFamily="18" charset="0"/>
            </a:endParaRPr>
          </a:p>
          <a:p>
            <a:r>
              <a:rPr kumimoji="1" lang="en-US" altLang="ko-KR" sz="2000" dirty="0">
                <a:latin typeface="Times New Roman" panose="02020603050405020304" pitchFamily="18" charset="0"/>
                <a:cs typeface="Times New Roman" panose="02020603050405020304" pitchFamily="18" charset="0"/>
              </a:rPr>
              <a:t>When implementing pagination in JavaScript, the main issue encountered was that not all movie results were fetched, but only the first 20 movies displayed on the initial screen when searching on TMDB were retrieved. </a:t>
            </a:r>
          </a:p>
          <a:p>
            <a:endParaRPr kumimoji="1" lang="en-US" altLang="ko-KR" sz="2000" dirty="0">
              <a:latin typeface="Times New Roman" panose="02020603050405020304" pitchFamily="18" charset="0"/>
              <a:cs typeface="Times New Roman" panose="02020603050405020304" pitchFamily="18" charset="0"/>
            </a:endParaRPr>
          </a:p>
          <a:p>
            <a:r>
              <a:rPr kumimoji="1" lang="en-US" altLang="ko-KR" sz="2000" dirty="0">
                <a:latin typeface="Times New Roman" panose="02020603050405020304" pitchFamily="18" charset="0"/>
                <a:cs typeface="Times New Roman" panose="02020603050405020304" pitchFamily="18" charset="0"/>
              </a:rPr>
              <a:t>To resolve this, asynchronous programming was employed to fetch all movies at once, which then allowed the successful completion of the pagination. </a:t>
            </a:r>
          </a:p>
          <a:p>
            <a:endParaRPr kumimoji="1" lang="en-US" altLang="ko-KR" sz="2000" dirty="0">
              <a:latin typeface="Times New Roman" panose="02020603050405020304" pitchFamily="18" charset="0"/>
              <a:cs typeface="Times New Roman" panose="02020603050405020304" pitchFamily="18" charset="0"/>
            </a:endParaRPr>
          </a:p>
          <a:p>
            <a:r>
              <a:rPr kumimoji="1" lang="en-US" altLang="ko-KR" sz="2000" dirty="0">
                <a:latin typeface="Times New Roman" panose="02020603050405020304" pitchFamily="18" charset="0"/>
                <a:cs typeface="Times New Roman" panose="02020603050405020304" pitchFamily="18" charset="0"/>
              </a:rPr>
              <a:t>Throughout this resolution process, `</a:t>
            </a:r>
            <a:r>
              <a:rPr kumimoji="1" lang="en-US" altLang="ko-KR" sz="2000" dirty="0" err="1">
                <a:latin typeface="Times New Roman" panose="02020603050405020304" pitchFamily="18" charset="0"/>
                <a:cs typeface="Times New Roman" panose="02020603050405020304" pitchFamily="18" charset="0"/>
              </a:rPr>
              <a:t>console.log</a:t>
            </a:r>
            <a:r>
              <a:rPr kumimoji="1" lang="en-US" altLang="ko-KR" sz="2000" dirty="0">
                <a:latin typeface="Times New Roman" panose="02020603050405020304" pitchFamily="18" charset="0"/>
                <a:cs typeface="Times New Roman" panose="02020603050405020304" pitchFamily="18" charset="0"/>
              </a:rPr>
              <a:t>` was utilized to debug and identify the problem within the console. </a:t>
            </a:r>
          </a:p>
          <a:p>
            <a:endParaRPr kumimoji="1"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7876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C4CCB3-8447-939A-71BA-1E30698C2BF9}"/>
              </a:ext>
            </a:extLst>
          </p:cNvPr>
          <p:cNvSpPr txBox="1"/>
          <p:nvPr/>
        </p:nvSpPr>
        <p:spPr>
          <a:xfrm>
            <a:off x="152400" y="190501"/>
            <a:ext cx="11518900" cy="553998"/>
          </a:xfrm>
          <a:prstGeom prst="rect">
            <a:avLst/>
          </a:prstGeom>
          <a:noFill/>
        </p:spPr>
        <p:txBody>
          <a:bodyPr wrap="square" rtlCol="0">
            <a:spAutoFit/>
          </a:bodyPr>
          <a:lstStyle/>
          <a:p>
            <a:pPr algn="l"/>
            <a:r>
              <a:rPr lang="en-US" altLang="ko-KR" sz="3000" b="0" i="0" dirty="0">
                <a:solidFill>
                  <a:srgbClr val="272D39"/>
                </a:solidFill>
                <a:effectLst/>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B7ED464C-FE26-A3EA-9B91-52DF40E1372F}"/>
              </a:ext>
            </a:extLst>
          </p:cNvPr>
          <p:cNvSpPr txBox="1"/>
          <p:nvPr/>
        </p:nvSpPr>
        <p:spPr>
          <a:xfrm>
            <a:off x="152400" y="947699"/>
            <a:ext cx="11518899" cy="3323987"/>
          </a:xfrm>
          <a:prstGeom prst="rect">
            <a:avLst/>
          </a:prstGeom>
          <a:noFill/>
        </p:spPr>
        <p:txBody>
          <a:bodyPr wrap="square">
            <a:spAutoFit/>
          </a:bodyPr>
          <a:lstStyle/>
          <a:p>
            <a:r>
              <a:rPr lang="ko-KR" altLang="en-US" sz="2100" dirty="0" err="1">
                <a:latin typeface="Times New Roman" panose="02020603050405020304" pitchFamily="18" charset="0"/>
                <a:cs typeface="Times New Roman" panose="02020603050405020304" pitchFamily="18" charset="0"/>
              </a:rPr>
              <a:t>I</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had</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the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opportunity</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to</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create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a</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movie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search</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website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using</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the</a:t>
            </a:r>
            <a:r>
              <a:rPr lang="ko-KR" altLang="en-US" sz="2100" dirty="0">
                <a:latin typeface="Times New Roman" panose="02020603050405020304" pitchFamily="18" charset="0"/>
                <a:cs typeface="Times New Roman" panose="02020603050405020304" pitchFamily="18" charset="0"/>
              </a:rPr>
              <a:t> TMDB API, </a:t>
            </a:r>
            <a:r>
              <a:rPr lang="ko-KR" altLang="en-US" sz="2100" dirty="0" err="1">
                <a:latin typeface="Times New Roman" panose="02020603050405020304" pitchFamily="18" charset="0"/>
                <a:cs typeface="Times New Roman" panose="02020603050405020304" pitchFamily="18" charset="0"/>
              </a:rPr>
              <a:t>which</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was</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a</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great</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chance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to</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build</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a</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site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using</a:t>
            </a:r>
            <a:r>
              <a:rPr lang="ko-KR" altLang="en-US" sz="2100" dirty="0">
                <a:latin typeface="Times New Roman" panose="02020603050405020304" pitchFamily="18" charset="0"/>
                <a:cs typeface="Times New Roman" panose="02020603050405020304" pitchFamily="18" charset="0"/>
              </a:rPr>
              <a:t> HTML and </a:t>
            </a:r>
            <a:r>
              <a:rPr lang="ko-KR" altLang="en-US" sz="2100" dirty="0" err="1">
                <a:latin typeface="Times New Roman" panose="02020603050405020304" pitchFamily="18" charset="0"/>
                <a:cs typeface="Times New Roman" panose="02020603050405020304" pitchFamily="18" charset="0"/>
              </a:rPr>
              <a:t>JavaScript</a:t>
            </a:r>
            <a:r>
              <a:rPr lang="ko-KR" altLang="en-US" sz="2100" dirty="0">
                <a:latin typeface="Times New Roman" panose="02020603050405020304" pitchFamily="18" charset="0"/>
                <a:cs typeface="Times New Roman" panose="02020603050405020304" pitchFamily="18" charset="0"/>
              </a:rPr>
              <a:t>. </a:t>
            </a:r>
            <a:endParaRPr lang="en-US" altLang="ko-KR" sz="2100" dirty="0">
              <a:latin typeface="Times New Roman" panose="02020603050405020304" pitchFamily="18" charset="0"/>
              <a:cs typeface="Times New Roman" panose="02020603050405020304" pitchFamily="18" charset="0"/>
            </a:endParaRPr>
          </a:p>
          <a:p>
            <a:endParaRPr lang="en-US" altLang="ko-KR" sz="2100" dirty="0">
              <a:latin typeface="Times New Roman" panose="02020603050405020304" pitchFamily="18" charset="0"/>
              <a:cs typeface="Times New Roman" panose="02020603050405020304" pitchFamily="18" charset="0"/>
            </a:endParaRPr>
          </a:p>
          <a:p>
            <a:r>
              <a:rPr lang="ko-KR" altLang="en-US" sz="2100" dirty="0" err="1">
                <a:latin typeface="Times New Roman" panose="02020603050405020304" pitchFamily="18" charset="0"/>
                <a:cs typeface="Times New Roman" panose="02020603050405020304" pitchFamily="18" charset="0"/>
              </a:rPr>
              <a:t>Additionally</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solving</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the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problems</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encountered</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during</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the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project</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seemed</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to</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contribute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to</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the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growth</a:t>
            </a:r>
            <a:r>
              <a:rPr lang="ko-KR" altLang="en-US" sz="2100" dirty="0">
                <a:latin typeface="Times New Roman" panose="02020603050405020304" pitchFamily="18" charset="0"/>
                <a:cs typeface="Times New Roman" panose="02020603050405020304" pitchFamily="18" charset="0"/>
              </a:rPr>
              <a:t> of </a:t>
            </a:r>
            <a:r>
              <a:rPr lang="ko-KR" altLang="en-US" sz="2100" dirty="0" err="1">
                <a:latin typeface="Times New Roman" panose="02020603050405020304" pitchFamily="18" charset="0"/>
                <a:cs typeface="Times New Roman" panose="02020603050405020304" pitchFamily="18" charset="0"/>
              </a:rPr>
              <a:t>my</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knowledge</a:t>
            </a:r>
            <a:r>
              <a:rPr lang="ko-KR" altLang="en-US" sz="2100" dirty="0">
                <a:latin typeface="Times New Roman" panose="02020603050405020304" pitchFamily="18" charset="0"/>
                <a:cs typeface="Times New Roman" panose="02020603050405020304" pitchFamily="18" charset="0"/>
              </a:rPr>
              <a:t> and </a:t>
            </a:r>
            <a:r>
              <a:rPr lang="ko-KR" altLang="en-US" sz="2100" dirty="0" err="1">
                <a:latin typeface="Times New Roman" panose="02020603050405020304" pitchFamily="18" charset="0"/>
                <a:cs typeface="Times New Roman" panose="02020603050405020304" pitchFamily="18" charset="0"/>
              </a:rPr>
              <a:t>experience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in</a:t>
            </a:r>
            <a:r>
              <a:rPr lang="ko-KR" altLang="en-US" sz="2100" dirty="0">
                <a:latin typeface="Times New Roman" panose="02020603050405020304" pitchFamily="18" charset="0"/>
                <a:cs typeface="Times New Roman" panose="02020603050405020304" pitchFamily="18" charset="0"/>
              </a:rPr>
              <a:t> WWW </a:t>
            </a:r>
            <a:r>
              <a:rPr lang="ko-KR" altLang="en-US" sz="2100" dirty="0" err="1">
                <a:latin typeface="Times New Roman" panose="02020603050405020304" pitchFamily="18" charset="0"/>
                <a:cs typeface="Times New Roman" panose="02020603050405020304" pitchFamily="18" charset="0"/>
              </a:rPr>
              <a:t>technology</a:t>
            </a:r>
            <a:r>
              <a:rPr lang="ko-KR" altLang="en-US" sz="2100" dirty="0">
                <a:latin typeface="Times New Roman" panose="02020603050405020304" pitchFamily="18" charset="0"/>
                <a:cs typeface="Times New Roman" panose="02020603050405020304" pitchFamily="18" charset="0"/>
              </a:rPr>
              <a:t>.</a:t>
            </a:r>
            <a:endParaRPr lang="en-US" altLang="ko-KR" sz="2100" dirty="0">
              <a:latin typeface="Times New Roman" panose="02020603050405020304" pitchFamily="18" charset="0"/>
              <a:cs typeface="Times New Roman" panose="02020603050405020304" pitchFamily="18" charset="0"/>
            </a:endParaRPr>
          </a:p>
          <a:p>
            <a:endParaRPr lang="en-US" altLang="ko-KR" sz="2100" dirty="0">
              <a:latin typeface="Times New Roman" panose="02020603050405020304" pitchFamily="18" charset="0"/>
              <a:cs typeface="Times New Roman" panose="02020603050405020304" pitchFamily="18" charset="0"/>
            </a:endParaRPr>
          </a:p>
          <a:p>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I</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plan</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not</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to</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stop</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with</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the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website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created</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for</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the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final</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project</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but</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to</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add</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more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features</a:t>
            </a:r>
            <a:r>
              <a:rPr lang="ko-KR" altLang="en-US" sz="2100" dirty="0">
                <a:latin typeface="Times New Roman" panose="02020603050405020304" pitchFamily="18" charset="0"/>
                <a:cs typeface="Times New Roman" panose="02020603050405020304" pitchFamily="18" charset="0"/>
              </a:rPr>
              <a:t> and </a:t>
            </a:r>
            <a:r>
              <a:rPr lang="ko-KR" altLang="en-US" sz="2100" dirty="0" err="1">
                <a:latin typeface="Times New Roman" panose="02020603050405020304" pitchFamily="18" charset="0"/>
                <a:cs typeface="Times New Roman" panose="02020603050405020304" pitchFamily="18" charset="0"/>
              </a:rPr>
              <a:t>provide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a</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better</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service</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through</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an</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enhanced</a:t>
            </a:r>
            <a:r>
              <a:rPr lang="ko-KR" altLang="en-US" sz="2100" dirty="0">
                <a:latin typeface="Times New Roman" panose="02020603050405020304" pitchFamily="18" charset="0"/>
                <a:cs typeface="Times New Roman" panose="02020603050405020304" pitchFamily="18" charset="0"/>
              </a:rPr>
              <a:t> </a:t>
            </a:r>
            <a:r>
              <a:rPr lang="ko-KR" altLang="en-US" sz="2100" dirty="0" err="1">
                <a:latin typeface="Times New Roman" panose="02020603050405020304" pitchFamily="18" charset="0"/>
                <a:cs typeface="Times New Roman" panose="02020603050405020304" pitchFamily="18" charset="0"/>
              </a:rPr>
              <a:t>website</a:t>
            </a:r>
            <a:r>
              <a:rPr lang="ko-KR" altLang="en-US" sz="2100" dirty="0">
                <a:latin typeface="Times New Roman" panose="02020603050405020304" pitchFamily="18" charset="0"/>
                <a:cs typeface="Times New Roman" panose="02020603050405020304" pitchFamily="18" charset="0"/>
              </a:rPr>
              <a:t>. </a:t>
            </a:r>
          </a:p>
          <a:p>
            <a:endParaRPr lang="ko-KR" altLang="en-US" sz="2100" dirty="0">
              <a:latin typeface="Times New Roman" panose="02020603050405020304" pitchFamily="18" charset="0"/>
              <a:cs typeface="Times New Roman" panose="02020603050405020304" pitchFamily="18" charset="0"/>
            </a:endParaRPr>
          </a:p>
          <a:p>
            <a:endParaRPr lang="ko-KR" alt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5449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3C4CCB3-8447-939A-71BA-1E30698C2BF9}"/>
              </a:ext>
            </a:extLst>
          </p:cNvPr>
          <p:cNvSpPr txBox="1"/>
          <p:nvPr/>
        </p:nvSpPr>
        <p:spPr>
          <a:xfrm>
            <a:off x="1198181" y="560881"/>
            <a:ext cx="9795638" cy="1114380"/>
          </a:xfrm>
          <a:prstGeom prst="rect">
            <a:avLst/>
          </a:prstGeom>
        </p:spPr>
        <p:txBody>
          <a:bodyPr vert="horz" lIns="91440" tIns="45720" rIns="91440" bIns="45720" rtlCol="0" anchor="b">
            <a:normAutofit/>
          </a:bodyPr>
          <a:lstStyle/>
          <a:p>
            <a:pPr algn="ctr" latinLnBrk="0">
              <a:lnSpc>
                <a:spcPct val="90000"/>
              </a:lnSpc>
              <a:spcBef>
                <a:spcPct val="0"/>
              </a:spcBef>
              <a:spcAft>
                <a:spcPts val="600"/>
              </a:spcAft>
            </a:pPr>
            <a:r>
              <a:rPr kumimoji="1" lang="en-US" altLang="ko-KR" sz="5200">
                <a:latin typeface="+mj-lt"/>
                <a:ea typeface="+mj-ea"/>
                <a:cs typeface="+mj-cs"/>
              </a:rPr>
              <a:t>Project Annotation</a:t>
            </a:r>
          </a:p>
        </p:txBody>
      </p:sp>
      <p:pic>
        <p:nvPicPr>
          <p:cNvPr id="9" name="그림 8">
            <a:extLst>
              <a:ext uri="{FF2B5EF4-FFF2-40B4-BE49-F238E27FC236}">
                <a16:creationId xmlns:a16="http://schemas.microsoft.com/office/drawing/2014/main" id="{B9503749-AB04-2B91-7AC4-C9144EEEB57E}"/>
              </a:ext>
            </a:extLst>
          </p:cNvPr>
          <p:cNvPicPr>
            <a:picLocks noChangeAspect="1"/>
          </p:cNvPicPr>
          <p:nvPr/>
        </p:nvPicPr>
        <p:blipFill>
          <a:blip r:embed="rId3"/>
          <a:stretch>
            <a:fillRect/>
          </a:stretch>
        </p:blipFill>
        <p:spPr>
          <a:xfrm>
            <a:off x="181234" y="3217500"/>
            <a:ext cx="5828261" cy="2826705"/>
          </a:xfrm>
          <a:prstGeom prst="rect">
            <a:avLst/>
          </a:prstGeom>
        </p:spPr>
      </p:pic>
      <p:pic>
        <p:nvPicPr>
          <p:cNvPr id="10" name="그림 9">
            <a:extLst>
              <a:ext uri="{FF2B5EF4-FFF2-40B4-BE49-F238E27FC236}">
                <a16:creationId xmlns:a16="http://schemas.microsoft.com/office/drawing/2014/main" id="{CB176BBB-6F48-17CA-1841-5C4E6E3EDCDF}"/>
              </a:ext>
            </a:extLst>
          </p:cNvPr>
          <p:cNvPicPr>
            <a:picLocks noChangeAspect="1"/>
          </p:cNvPicPr>
          <p:nvPr/>
        </p:nvPicPr>
        <p:blipFill>
          <a:blip r:embed="rId4"/>
          <a:stretch>
            <a:fillRect/>
          </a:stretch>
        </p:blipFill>
        <p:spPr>
          <a:xfrm>
            <a:off x="6182505" y="3217500"/>
            <a:ext cx="5828261" cy="2826705"/>
          </a:xfrm>
          <a:prstGeom prst="rect">
            <a:avLst/>
          </a:prstGeom>
        </p:spPr>
      </p:pic>
      <p:sp>
        <p:nvSpPr>
          <p:cNvPr id="11" name="TextBox 10">
            <a:extLst>
              <a:ext uri="{FF2B5EF4-FFF2-40B4-BE49-F238E27FC236}">
                <a16:creationId xmlns:a16="http://schemas.microsoft.com/office/drawing/2014/main" id="{07FB2118-CB11-4B31-5A2B-945A0CF9CC30}"/>
              </a:ext>
            </a:extLst>
          </p:cNvPr>
          <p:cNvSpPr txBox="1"/>
          <p:nvPr/>
        </p:nvSpPr>
        <p:spPr>
          <a:xfrm>
            <a:off x="4264946" y="2403705"/>
            <a:ext cx="3489097" cy="477054"/>
          </a:xfrm>
          <a:prstGeom prst="rect">
            <a:avLst/>
          </a:prstGeom>
          <a:noFill/>
        </p:spPr>
        <p:txBody>
          <a:bodyPr wrap="none" rtlCol="0">
            <a:spAutoFit/>
          </a:bodyPr>
          <a:lstStyle/>
          <a:p>
            <a:r>
              <a:rPr kumimoji="1" lang="en-US" altLang="ko-KR" sz="2500" dirty="0">
                <a:latin typeface="Times New Roman" panose="02020603050405020304" pitchFamily="18" charset="0"/>
                <a:cs typeface="Times New Roman" panose="02020603050405020304" pitchFamily="18" charset="0"/>
              </a:rPr>
              <a:t>Movie Searching Website</a:t>
            </a:r>
            <a:endParaRPr kumimoji="1" lang="ko-KR" alt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92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C4CCB3-8447-939A-71BA-1E30698C2BF9}"/>
              </a:ext>
            </a:extLst>
          </p:cNvPr>
          <p:cNvSpPr txBox="1"/>
          <p:nvPr/>
        </p:nvSpPr>
        <p:spPr>
          <a:xfrm>
            <a:off x="152400" y="190501"/>
            <a:ext cx="6362700" cy="1477328"/>
          </a:xfrm>
          <a:prstGeom prst="rect">
            <a:avLst/>
          </a:prstGeom>
          <a:noFill/>
        </p:spPr>
        <p:txBody>
          <a:bodyPr wrap="square" rtlCol="0">
            <a:spAutoFit/>
          </a:bodyPr>
          <a:lstStyle/>
          <a:p>
            <a:pPr algn="l"/>
            <a:r>
              <a:rPr lang="en-US" altLang="ko-KR" sz="3000" b="0" i="0" dirty="0">
                <a:solidFill>
                  <a:srgbClr val="272D39"/>
                </a:solidFill>
                <a:effectLst/>
                <a:latin typeface="Times New Roman" panose="02020603050405020304" pitchFamily="18" charset="0"/>
                <a:cs typeface="Times New Roman" panose="02020603050405020304" pitchFamily="18" charset="0"/>
              </a:rPr>
              <a:t>Description of the main functionality</a:t>
            </a:r>
          </a:p>
          <a:p>
            <a:br>
              <a:rPr lang="en-US" altLang="ko-KR" sz="3000" dirty="0">
                <a:latin typeface="Times New Roman" panose="02020603050405020304" pitchFamily="18" charset="0"/>
                <a:cs typeface="Times New Roman" panose="02020603050405020304" pitchFamily="18" charset="0"/>
              </a:rPr>
            </a:br>
            <a:endParaRPr kumimoji="1" lang="ko-KR" altLang="en-US" sz="3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C01A5AA-5E28-6729-3167-73151A895098}"/>
              </a:ext>
            </a:extLst>
          </p:cNvPr>
          <p:cNvSpPr txBox="1"/>
          <p:nvPr/>
        </p:nvSpPr>
        <p:spPr>
          <a:xfrm>
            <a:off x="152400" y="929165"/>
            <a:ext cx="9804400" cy="4401205"/>
          </a:xfrm>
          <a:prstGeom prst="rect">
            <a:avLst/>
          </a:prstGeom>
          <a:noFill/>
        </p:spPr>
        <p:txBody>
          <a:bodyPr wrap="square">
            <a:spAutoFit/>
          </a:bodyPr>
          <a:lstStyle/>
          <a:p>
            <a:pPr algn="l" latinLnBrk="1">
              <a:buFont typeface="+mj-lt"/>
              <a:buAutoNum type="arabicPeriod"/>
            </a:pPr>
            <a:r>
              <a:rPr lang="en-US" altLang="ko-KR" sz="2000" b="1" i="0" dirty="0">
                <a:effectLst/>
                <a:latin typeface="Times New Roman" panose="02020603050405020304" pitchFamily="18" charset="0"/>
                <a:cs typeface="Times New Roman" panose="02020603050405020304" pitchFamily="18" charset="0"/>
              </a:rPr>
              <a:t>Navigation Bar</a:t>
            </a:r>
            <a:r>
              <a:rPr lang="en-US" altLang="ko-KR" sz="2000" b="0" i="0" dirty="0">
                <a:effectLst/>
                <a:latin typeface="Times New Roman" panose="02020603050405020304" pitchFamily="18" charset="0"/>
                <a:cs typeface="Times New Roman" panose="02020603050405020304" pitchFamily="18" charset="0"/>
              </a:rPr>
              <a:t>: A user-friendly navigation bar that allows for easy access to various sections of the site, including 'Home', 'Movie Search', 'Actor Search', and 'Genre Search’.</a:t>
            </a:r>
          </a:p>
          <a:p>
            <a:pPr algn="l" latinLnBrk="1">
              <a:buFont typeface="+mj-lt"/>
              <a:buAutoNum type="arabicPeriod"/>
            </a:pPr>
            <a:endParaRPr lang="en-US" altLang="ko-KR" sz="2000" b="0" i="0" dirty="0">
              <a:effectLst/>
              <a:latin typeface="Times New Roman" panose="02020603050405020304" pitchFamily="18" charset="0"/>
              <a:cs typeface="Times New Roman" panose="02020603050405020304" pitchFamily="18" charset="0"/>
            </a:endParaRPr>
          </a:p>
          <a:p>
            <a:pPr algn="l" latinLnBrk="1">
              <a:buFont typeface="+mj-lt"/>
              <a:buAutoNum type="arabicPeriod"/>
            </a:pPr>
            <a:r>
              <a:rPr lang="en-US" altLang="ko-KR" sz="2000" b="1" i="0" dirty="0">
                <a:effectLst/>
                <a:latin typeface="Times New Roman" panose="02020603050405020304" pitchFamily="18" charset="0"/>
                <a:cs typeface="Times New Roman" panose="02020603050405020304" pitchFamily="18" charset="0"/>
              </a:rPr>
              <a:t> Movie Search Functionality</a:t>
            </a:r>
            <a:r>
              <a:rPr lang="en-US" altLang="ko-KR" sz="2000" b="0" i="0" dirty="0">
                <a:effectLst/>
                <a:latin typeface="Times New Roman" panose="02020603050405020304" pitchFamily="18" charset="0"/>
                <a:cs typeface="Times New Roman" panose="02020603050405020304" pitchFamily="18" charset="0"/>
              </a:rPr>
              <a:t>: The homepage prominently features a search box where users can input movie titles. Upon submitting their search, users can quickly obtain relevant information about the movies they're interested in.</a:t>
            </a:r>
          </a:p>
          <a:p>
            <a:pPr algn="l" latinLnBrk="1">
              <a:buFont typeface="+mj-lt"/>
              <a:buAutoNum type="arabicPeriod"/>
            </a:pPr>
            <a:endParaRPr lang="en-US" altLang="ko-KR" sz="2000" b="0" i="0" dirty="0">
              <a:effectLst/>
              <a:latin typeface="Times New Roman" panose="02020603050405020304" pitchFamily="18" charset="0"/>
              <a:cs typeface="Times New Roman" panose="02020603050405020304" pitchFamily="18" charset="0"/>
            </a:endParaRPr>
          </a:p>
          <a:p>
            <a:pPr algn="l" latinLnBrk="1">
              <a:buFont typeface="+mj-lt"/>
              <a:buAutoNum type="arabicPeriod"/>
            </a:pPr>
            <a:r>
              <a:rPr lang="en-US" altLang="ko-KR" sz="2000" b="1" i="0" dirty="0">
                <a:effectLst/>
                <a:latin typeface="Times New Roman" panose="02020603050405020304" pitchFamily="18" charset="0"/>
                <a:cs typeface="Times New Roman" panose="02020603050405020304" pitchFamily="18" charset="0"/>
              </a:rPr>
              <a:t> Search Results Display</a:t>
            </a:r>
            <a:r>
              <a:rPr lang="en-US" altLang="ko-KR" sz="2000" b="0" i="0" dirty="0">
                <a:effectLst/>
                <a:latin typeface="Times New Roman" panose="02020603050405020304" pitchFamily="18" charset="0"/>
                <a:cs typeface="Times New Roman" panose="02020603050405020304" pitchFamily="18" charset="0"/>
              </a:rPr>
              <a:t>: The results from the user's search query are displayed in a clear and organized manner, making it easy for users to find the information they are looking for without having to sift through unnecessary data.</a:t>
            </a:r>
          </a:p>
          <a:p>
            <a:pPr algn="l" latinLnBrk="1"/>
            <a:endParaRPr lang="en-US" altLang="ko-KR" sz="2000" b="0" i="0" dirty="0">
              <a:effectLst/>
              <a:latin typeface="Times New Roman" panose="02020603050405020304" pitchFamily="18" charset="0"/>
              <a:cs typeface="Times New Roman" panose="02020603050405020304" pitchFamily="18" charset="0"/>
            </a:endParaRPr>
          </a:p>
          <a:p>
            <a:pPr algn="l" latinLnBrk="1"/>
            <a:r>
              <a:rPr lang="en-US" altLang="ko-KR" sz="2000" b="1" i="0" dirty="0">
                <a:effectLst/>
                <a:latin typeface="Times New Roman" panose="02020603050405020304" pitchFamily="18" charset="0"/>
                <a:cs typeface="Times New Roman" panose="02020603050405020304" pitchFamily="18" charset="0"/>
              </a:rPr>
              <a:t>4. Pagination</a:t>
            </a:r>
            <a:r>
              <a:rPr lang="en-US" altLang="ko-KR" sz="2000" b="0" i="0" dirty="0">
                <a:effectLst/>
                <a:latin typeface="Times New Roman" panose="02020603050405020304" pitchFamily="18" charset="0"/>
                <a:cs typeface="Times New Roman" panose="02020603050405020304" pitchFamily="18" charset="0"/>
              </a:rPr>
              <a:t>: For searches that return a large number of results, a pagination feature is provided to help users navigate through the information in a more manageable way, allowing them to view the results across multiple pages.</a:t>
            </a:r>
          </a:p>
        </p:txBody>
      </p:sp>
    </p:spTree>
    <p:extLst>
      <p:ext uri="{BB962C8B-B14F-4D97-AF65-F5344CB8AC3E}">
        <p14:creationId xmlns:p14="http://schemas.microsoft.com/office/powerpoint/2010/main" val="2729243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C4CCB3-8447-939A-71BA-1E30698C2BF9}"/>
              </a:ext>
            </a:extLst>
          </p:cNvPr>
          <p:cNvSpPr txBox="1"/>
          <p:nvPr/>
        </p:nvSpPr>
        <p:spPr>
          <a:xfrm>
            <a:off x="152400" y="190501"/>
            <a:ext cx="11264900" cy="553998"/>
          </a:xfrm>
          <a:prstGeom prst="rect">
            <a:avLst/>
          </a:prstGeom>
          <a:noFill/>
        </p:spPr>
        <p:txBody>
          <a:bodyPr wrap="square" rtlCol="0">
            <a:spAutoFit/>
          </a:bodyPr>
          <a:lstStyle/>
          <a:p>
            <a:pPr algn="l"/>
            <a:r>
              <a:rPr lang="en-US" altLang="ko-KR" sz="3000" b="0" i="0" dirty="0">
                <a:solidFill>
                  <a:srgbClr val="272D39"/>
                </a:solidFill>
                <a:effectLst/>
                <a:latin typeface="Times New Roman" panose="02020603050405020304" pitchFamily="18" charset="0"/>
                <a:cs typeface="Times New Roman" panose="02020603050405020304" pitchFamily="18" charset="0"/>
              </a:rPr>
              <a:t>Technologies</a:t>
            </a:r>
            <a:r>
              <a:rPr lang="ko-KR" altLang="en-US" sz="3000" b="0" i="0" dirty="0">
                <a:solidFill>
                  <a:srgbClr val="272D39"/>
                </a:solidFill>
                <a:effectLst/>
                <a:latin typeface="Times New Roman" panose="02020603050405020304" pitchFamily="18" charset="0"/>
                <a:cs typeface="Times New Roman" panose="02020603050405020304" pitchFamily="18" charset="0"/>
              </a:rPr>
              <a:t> </a:t>
            </a:r>
            <a:r>
              <a:rPr lang="en-US" altLang="ko-KR" sz="3000" b="0" i="0" dirty="0">
                <a:solidFill>
                  <a:srgbClr val="272D39"/>
                </a:solidFill>
                <a:effectLst/>
                <a:latin typeface="Times New Roman" panose="02020603050405020304" pitchFamily="18" charset="0"/>
                <a:cs typeface="Times New Roman" panose="02020603050405020304" pitchFamily="18" charset="0"/>
              </a:rPr>
              <a:t>(</a:t>
            </a:r>
            <a:r>
              <a:rPr lang="en-US" altLang="ko-KR" sz="3000" dirty="0">
                <a:solidFill>
                  <a:srgbClr val="272D39"/>
                </a:solidFill>
                <a:latin typeface="Times New Roman" panose="02020603050405020304" pitchFamily="18" charset="0"/>
                <a:cs typeface="Times New Roman" panose="02020603050405020304" pitchFamily="18" charset="0"/>
              </a:rPr>
              <a:t>HTML)</a:t>
            </a:r>
            <a:endParaRPr kumimoji="1" lang="ko-KR" altLang="en-US" sz="3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4A3E14-78B3-D494-F8FF-607EE3E98FFA}"/>
              </a:ext>
            </a:extLst>
          </p:cNvPr>
          <p:cNvSpPr txBox="1"/>
          <p:nvPr/>
        </p:nvSpPr>
        <p:spPr>
          <a:xfrm>
            <a:off x="261257" y="1035188"/>
            <a:ext cx="11654972" cy="4801314"/>
          </a:xfrm>
          <a:prstGeom prst="rect">
            <a:avLst/>
          </a:prstGeom>
          <a:noFill/>
        </p:spPr>
        <p:txBody>
          <a:bodyPr wrap="square" rtlCol="0">
            <a:spAutoFit/>
          </a:bodyPr>
          <a:lstStyle/>
          <a:p>
            <a:r>
              <a:rPr kumimoji="1" lang="en-US" altLang="ko-KR" dirty="0">
                <a:latin typeface="Times New Roman" panose="02020603050405020304" pitchFamily="18" charset="0"/>
                <a:cs typeface="Times New Roman" panose="02020603050405020304" pitchFamily="18" charset="0"/>
              </a:rPr>
              <a:t>This HTML code uses the following libraries:</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1. **Bootstrap**: Used for designing the website and ensuring responsive layouts. It includes both Bootstrap's CSS and JS libraries.</a:t>
            </a:r>
          </a:p>
          <a:p>
            <a:r>
              <a:rPr kumimoji="1" lang="en-US" altLang="ko-KR" dirty="0">
                <a:latin typeface="Times New Roman" panose="02020603050405020304" pitchFamily="18" charset="0"/>
                <a:cs typeface="Times New Roman" panose="02020603050405020304" pitchFamily="18" charset="0"/>
              </a:rPr>
              <a:t>- CSS Link: https://</a:t>
            </a:r>
            <a:r>
              <a:rPr kumimoji="1" lang="en-US" altLang="ko-KR" dirty="0" err="1">
                <a:latin typeface="Times New Roman" panose="02020603050405020304" pitchFamily="18" charset="0"/>
                <a:cs typeface="Times New Roman" panose="02020603050405020304" pitchFamily="18" charset="0"/>
              </a:rPr>
              <a:t>stackpath.bootstrapcdn.com</a:t>
            </a:r>
            <a:r>
              <a:rPr kumimoji="1" lang="en-US" altLang="ko-KR" dirty="0">
                <a:latin typeface="Times New Roman" panose="02020603050405020304" pitchFamily="18" charset="0"/>
                <a:cs typeface="Times New Roman" panose="02020603050405020304" pitchFamily="18" charset="0"/>
              </a:rPr>
              <a:t>/bootstrap/4.5.2/</a:t>
            </a:r>
            <a:r>
              <a:rPr kumimoji="1" lang="en-US" altLang="ko-KR" dirty="0" err="1">
                <a:latin typeface="Times New Roman" panose="02020603050405020304" pitchFamily="18" charset="0"/>
                <a:cs typeface="Times New Roman" panose="02020603050405020304" pitchFamily="18" charset="0"/>
              </a:rPr>
              <a:t>css</a:t>
            </a:r>
            <a:r>
              <a:rPr kumimoji="1" lang="en-US" altLang="ko-KR" dirty="0">
                <a:latin typeface="Times New Roman" panose="02020603050405020304" pitchFamily="18" charset="0"/>
                <a:cs typeface="Times New Roman" panose="02020603050405020304" pitchFamily="18" charset="0"/>
              </a:rPr>
              <a:t>/</a:t>
            </a:r>
            <a:r>
              <a:rPr kumimoji="1" lang="en-US" altLang="ko-KR" dirty="0" err="1">
                <a:latin typeface="Times New Roman" panose="02020603050405020304" pitchFamily="18" charset="0"/>
                <a:cs typeface="Times New Roman" panose="02020603050405020304" pitchFamily="18" charset="0"/>
              </a:rPr>
              <a:t>bootstrap.min.css</a:t>
            </a:r>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 JS Links:</a:t>
            </a:r>
          </a:p>
          <a:p>
            <a:r>
              <a:rPr kumimoji="1" lang="en-US" altLang="ko-KR" dirty="0">
                <a:latin typeface="Times New Roman" panose="02020603050405020304" pitchFamily="18" charset="0"/>
                <a:cs typeface="Times New Roman" panose="02020603050405020304" pitchFamily="18" charset="0"/>
              </a:rPr>
              <a:t>  - jQuery: https://</a:t>
            </a:r>
            <a:r>
              <a:rPr kumimoji="1" lang="en-US" altLang="ko-KR" dirty="0" err="1">
                <a:latin typeface="Times New Roman" panose="02020603050405020304" pitchFamily="18" charset="0"/>
                <a:cs typeface="Times New Roman" panose="02020603050405020304" pitchFamily="18" charset="0"/>
              </a:rPr>
              <a:t>code.jquery.com</a:t>
            </a:r>
            <a:r>
              <a:rPr kumimoji="1" lang="en-US" altLang="ko-KR" dirty="0">
                <a:latin typeface="Times New Roman" panose="02020603050405020304" pitchFamily="18" charset="0"/>
                <a:cs typeface="Times New Roman" panose="02020603050405020304" pitchFamily="18" charset="0"/>
              </a:rPr>
              <a:t>/jquery-3.5.1.slim.min.js</a:t>
            </a:r>
          </a:p>
          <a:p>
            <a:r>
              <a:rPr kumimoji="1" lang="en-US" altLang="ko-KR" dirty="0">
                <a:latin typeface="Times New Roman" panose="02020603050405020304" pitchFamily="18" charset="0"/>
                <a:cs typeface="Times New Roman" panose="02020603050405020304" pitchFamily="18" charset="0"/>
              </a:rPr>
              <a:t>  - </a:t>
            </a:r>
            <a:r>
              <a:rPr kumimoji="1" lang="en-US" altLang="ko-KR" dirty="0" err="1">
                <a:latin typeface="Times New Roman" panose="02020603050405020304" pitchFamily="18" charset="0"/>
                <a:cs typeface="Times New Roman" panose="02020603050405020304" pitchFamily="18" charset="0"/>
              </a:rPr>
              <a:t>Popper.js</a:t>
            </a:r>
            <a:r>
              <a:rPr kumimoji="1" lang="en-US" altLang="ko-KR" dirty="0">
                <a:latin typeface="Times New Roman" panose="02020603050405020304" pitchFamily="18" charset="0"/>
                <a:cs typeface="Times New Roman" panose="02020603050405020304" pitchFamily="18" charset="0"/>
              </a:rPr>
              <a:t>: https://</a:t>
            </a:r>
            <a:r>
              <a:rPr kumimoji="1" lang="en-US" altLang="ko-KR" dirty="0" err="1">
                <a:latin typeface="Times New Roman" panose="02020603050405020304" pitchFamily="18" charset="0"/>
                <a:cs typeface="Times New Roman" panose="02020603050405020304" pitchFamily="18" charset="0"/>
              </a:rPr>
              <a:t>cdn.jsdelivr.net</a:t>
            </a:r>
            <a:r>
              <a:rPr kumimoji="1" lang="en-US" altLang="ko-KR" dirty="0">
                <a:latin typeface="Times New Roman" panose="02020603050405020304" pitchFamily="18" charset="0"/>
                <a:cs typeface="Times New Roman" panose="02020603050405020304" pitchFamily="18" charset="0"/>
              </a:rPr>
              <a:t>/</a:t>
            </a:r>
            <a:r>
              <a:rPr kumimoji="1" lang="en-US" altLang="ko-KR" dirty="0" err="1">
                <a:latin typeface="Times New Roman" panose="02020603050405020304" pitchFamily="18" charset="0"/>
                <a:cs typeface="Times New Roman" panose="02020603050405020304" pitchFamily="18" charset="0"/>
              </a:rPr>
              <a:t>npm</a:t>
            </a:r>
            <a:r>
              <a:rPr kumimoji="1" lang="en-US" altLang="ko-KR" dirty="0">
                <a:latin typeface="Times New Roman" panose="02020603050405020304" pitchFamily="18" charset="0"/>
                <a:cs typeface="Times New Roman" panose="02020603050405020304" pitchFamily="18" charset="0"/>
              </a:rPr>
              <a:t>/@</a:t>
            </a:r>
            <a:r>
              <a:rPr kumimoji="1" lang="en-US" altLang="ko-KR" dirty="0" err="1">
                <a:latin typeface="Times New Roman" panose="02020603050405020304" pitchFamily="18" charset="0"/>
                <a:cs typeface="Times New Roman" panose="02020603050405020304" pitchFamily="18" charset="0"/>
              </a:rPr>
              <a:t>popperjs</a:t>
            </a:r>
            <a:r>
              <a:rPr kumimoji="1" lang="en-US" altLang="ko-KR" dirty="0">
                <a:latin typeface="Times New Roman" panose="02020603050405020304" pitchFamily="18" charset="0"/>
                <a:cs typeface="Times New Roman" panose="02020603050405020304" pitchFamily="18" charset="0"/>
              </a:rPr>
              <a:t>/core@2.5.2/</a:t>
            </a:r>
            <a:r>
              <a:rPr kumimoji="1" lang="en-US" altLang="ko-KR" dirty="0" err="1">
                <a:latin typeface="Times New Roman" panose="02020603050405020304" pitchFamily="18" charset="0"/>
                <a:cs typeface="Times New Roman" panose="02020603050405020304" pitchFamily="18" charset="0"/>
              </a:rPr>
              <a:t>dist</a:t>
            </a:r>
            <a:r>
              <a:rPr kumimoji="1" lang="en-US" altLang="ko-KR" dirty="0">
                <a:latin typeface="Times New Roman" panose="02020603050405020304" pitchFamily="18" charset="0"/>
                <a:cs typeface="Times New Roman" panose="02020603050405020304" pitchFamily="18" charset="0"/>
              </a:rPr>
              <a:t>/</a:t>
            </a:r>
            <a:r>
              <a:rPr kumimoji="1" lang="en-US" altLang="ko-KR" dirty="0" err="1">
                <a:latin typeface="Times New Roman" panose="02020603050405020304" pitchFamily="18" charset="0"/>
                <a:cs typeface="Times New Roman" panose="02020603050405020304" pitchFamily="18" charset="0"/>
              </a:rPr>
              <a:t>umd</a:t>
            </a:r>
            <a:r>
              <a:rPr kumimoji="1" lang="en-US" altLang="ko-KR" dirty="0">
                <a:latin typeface="Times New Roman" panose="02020603050405020304" pitchFamily="18" charset="0"/>
                <a:cs typeface="Times New Roman" panose="02020603050405020304" pitchFamily="18" charset="0"/>
              </a:rPr>
              <a:t>/</a:t>
            </a:r>
            <a:r>
              <a:rPr kumimoji="1" lang="en-US" altLang="ko-KR" dirty="0" err="1">
                <a:latin typeface="Times New Roman" panose="02020603050405020304" pitchFamily="18" charset="0"/>
                <a:cs typeface="Times New Roman" panose="02020603050405020304" pitchFamily="18" charset="0"/>
              </a:rPr>
              <a:t>popper.min.js</a:t>
            </a:r>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  - Bootstrap JS: https://</a:t>
            </a:r>
            <a:r>
              <a:rPr kumimoji="1" lang="en-US" altLang="ko-KR" dirty="0" err="1">
                <a:latin typeface="Times New Roman" panose="02020603050405020304" pitchFamily="18" charset="0"/>
                <a:cs typeface="Times New Roman" panose="02020603050405020304" pitchFamily="18" charset="0"/>
              </a:rPr>
              <a:t>stackpath.bootstrapcdn.com</a:t>
            </a:r>
            <a:r>
              <a:rPr kumimoji="1" lang="en-US" altLang="ko-KR" dirty="0">
                <a:latin typeface="Times New Roman" panose="02020603050405020304" pitchFamily="18" charset="0"/>
                <a:cs typeface="Times New Roman" panose="02020603050405020304" pitchFamily="18" charset="0"/>
              </a:rPr>
              <a:t>/bootstrap/4.5.2/</a:t>
            </a:r>
            <a:r>
              <a:rPr kumimoji="1" lang="en-US" altLang="ko-KR" dirty="0" err="1">
                <a:latin typeface="Times New Roman" panose="02020603050405020304" pitchFamily="18" charset="0"/>
                <a:cs typeface="Times New Roman" panose="02020603050405020304" pitchFamily="18" charset="0"/>
              </a:rPr>
              <a:t>js</a:t>
            </a:r>
            <a:r>
              <a:rPr kumimoji="1" lang="en-US" altLang="ko-KR" dirty="0">
                <a:latin typeface="Times New Roman" panose="02020603050405020304" pitchFamily="18" charset="0"/>
                <a:cs typeface="Times New Roman" panose="02020603050405020304" pitchFamily="18" charset="0"/>
              </a:rPr>
              <a:t>/</a:t>
            </a:r>
            <a:r>
              <a:rPr kumimoji="1" lang="en-US" altLang="ko-KR" dirty="0" err="1">
                <a:latin typeface="Times New Roman" panose="02020603050405020304" pitchFamily="18" charset="0"/>
                <a:cs typeface="Times New Roman" panose="02020603050405020304" pitchFamily="18" charset="0"/>
              </a:rPr>
              <a:t>bootstrap.min.js</a:t>
            </a:r>
            <a:endParaRPr kumimoji="1" lang="en-US" altLang="ko-KR" dirty="0">
              <a:latin typeface="Times New Roman" panose="02020603050405020304" pitchFamily="18" charset="0"/>
              <a:cs typeface="Times New Roman" panose="02020603050405020304" pitchFamily="18" charset="0"/>
            </a:endParaRP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2. **jQuery**: Utilized for operating Bootstrap's JavaScript plugins. jQuery is a lightweight JavaScript library that simplifies DOM manipulation.</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3. **</a:t>
            </a:r>
            <a:r>
              <a:rPr kumimoji="1" lang="en-US" altLang="ko-KR" dirty="0" err="1">
                <a:latin typeface="Times New Roman" panose="02020603050405020304" pitchFamily="18" charset="0"/>
                <a:cs typeface="Times New Roman" panose="02020603050405020304" pitchFamily="18" charset="0"/>
              </a:rPr>
              <a:t>Popper.js</a:t>
            </a:r>
            <a:r>
              <a:rPr kumimoji="1" lang="en-US" altLang="ko-KR" dirty="0">
                <a:latin typeface="Times New Roman" panose="02020603050405020304" pitchFamily="18" charset="0"/>
                <a:cs typeface="Times New Roman" panose="02020603050405020304" pitchFamily="18" charset="0"/>
              </a:rPr>
              <a:t>**: A library that allows more flexible positioning of popup elements like tooltips and popovers. It's necessary for using tooltip and popover features in Bootstrap.</a:t>
            </a:r>
          </a:p>
          <a:p>
            <a:endParaRPr kumimoji="1" lang="en-US" altLang="ko-KR" dirty="0">
              <a:latin typeface="Times New Roman" panose="02020603050405020304" pitchFamily="18" charset="0"/>
              <a:cs typeface="Times New Roman" panose="02020603050405020304" pitchFamily="18" charset="0"/>
            </a:endParaRPr>
          </a:p>
          <a:p>
            <a:endParaRPr kumimoji="1" lang="en-US" altLang="ko-KR" dirty="0">
              <a:latin typeface="Times New Roman" panose="02020603050405020304" pitchFamily="18" charset="0"/>
              <a:cs typeface="Times New Roman" panose="02020603050405020304" pitchFamily="18" charset="0"/>
            </a:endParaRPr>
          </a:p>
        </p:txBody>
      </p:sp>
      <p:pic>
        <p:nvPicPr>
          <p:cNvPr id="7" name="그림 6">
            <a:extLst>
              <a:ext uri="{FF2B5EF4-FFF2-40B4-BE49-F238E27FC236}">
                <a16:creationId xmlns:a16="http://schemas.microsoft.com/office/drawing/2014/main" id="{815D5DE3-AFCD-5849-0101-0662467BA114}"/>
              </a:ext>
            </a:extLst>
          </p:cNvPr>
          <p:cNvPicPr>
            <a:picLocks noChangeAspect="1"/>
          </p:cNvPicPr>
          <p:nvPr/>
        </p:nvPicPr>
        <p:blipFill>
          <a:blip r:embed="rId2"/>
          <a:stretch>
            <a:fillRect/>
          </a:stretch>
        </p:blipFill>
        <p:spPr>
          <a:xfrm>
            <a:off x="6850742" y="5289485"/>
            <a:ext cx="5205831" cy="1378014"/>
          </a:xfrm>
          <a:prstGeom prst="rect">
            <a:avLst/>
          </a:prstGeom>
        </p:spPr>
      </p:pic>
      <p:pic>
        <p:nvPicPr>
          <p:cNvPr id="8" name="그림 7">
            <a:extLst>
              <a:ext uri="{FF2B5EF4-FFF2-40B4-BE49-F238E27FC236}">
                <a16:creationId xmlns:a16="http://schemas.microsoft.com/office/drawing/2014/main" id="{783E796F-9D6E-B5EE-189F-02F304276D07}"/>
              </a:ext>
            </a:extLst>
          </p:cNvPr>
          <p:cNvPicPr>
            <a:picLocks noChangeAspect="1"/>
          </p:cNvPicPr>
          <p:nvPr/>
        </p:nvPicPr>
        <p:blipFill>
          <a:blip r:embed="rId3"/>
          <a:stretch>
            <a:fillRect/>
          </a:stretch>
        </p:blipFill>
        <p:spPr>
          <a:xfrm>
            <a:off x="261257" y="5262619"/>
            <a:ext cx="6392745" cy="1378014"/>
          </a:xfrm>
          <a:prstGeom prst="rect">
            <a:avLst/>
          </a:prstGeom>
        </p:spPr>
      </p:pic>
    </p:spTree>
    <p:extLst>
      <p:ext uri="{BB962C8B-B14F-4D97-AF65-F5344CB8AC3E}">
        <p14:creationId xmlns:p14="http://schemas.microsoft.com/office/powerpoint/2010/main" val="753038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C4CCB3-8447-939A-71BA-1E30698C2BF9}"/>
              </a:ext>
            </a:extLst>
          </p:cNvPr>
          <p:cNvSpPr txBox="1"/>
          <p:nvPr/>
        </p:nvSpPr>
        <p:spPr>
          <a:xfrm>
            <a:off x="152400" y="190501"/>
            <a:ext cx="11264900" cy="553998"/>
          </a:xfrm>
          <a:prstGeom prst="rect">
            <a:avLst/>
          </a:prstGeom>
          <a:noFill/>
        </p:spPr>
        <p:txBody>
          <a:bodyPr wrap="square" rtlCol="0">
            <a:spAutoFit/>
          </a:bodyPr>
          <a:lstStyle/>
          <a:p>
            <a:pPr algn="l"/>
            <a:r>
              <a:rPr lang="en-US" altLang="ko-KR" sz="3000" b="0" i="0" dirty="0">
                <a:solidFill>
                  <a:srgbClr val="272D39"/>
                </a:solidFill>
                <a:effectLst/>
                <a:latin typeface="Times New Roman" panose="02020603050405020304" pitchFamily="18" charset="0"/>
                <a:cs typeface="Times New Roman" panose="02020603050405020304" pitchFamily="18" charset="0"/>
              </a:rPr>
              <a:t>Technologies</a:t>
            </a:r>
            <a:r>
              <a:rPr lang="ko-KR" altLang="en-US" sz="3000" b="0" i="0" dirty="0">
                <a:solidFill>
                  <a:srgbClr val="272D39"/>
                </a:solidFill>
                <a:effectLst/>
                <a:latin typeface="Times New Roman" panose="02020603050405020304" pitchFamily="18" charset="0"/>
                <a:cs typeface="Times New Roman" panose="02020603050405020304" pitchFamily="18" charset="0"/>
              </a:rPr>
              <a:t> </a:t>
            </a:r>
            <a:r>
              <a:rPr lang="en-US" altLang="ko-KR" sz="3000" b="0" i="0" dirty="0">
                <a:solidFill>
                  <a:srgbClr val="272D39"/>
                </a:solidFill>
                <a:effectLst/>
                <a:latin typeface="Times New Roman" panose="02020603050405020304" pitchFamily="18" charset="0"/>
                <a:cs typeface="Times New Roman" panose="02020603050405020304" pitchFamily="18" charset="0"/>
              </a:rPr>
              <a:t>(JavaScript</a:t>
            </a:r>
            <a:r>
              <a:rPr lang="en-US" altLang="ko-KR" sz="3000" dirty="0">
                <a:solidFill>
                  <a:srgbClr val="272D39"/>
                </a:solidFill>
                <a:latin typeface="Times New Roman" panose="02020603050405020304" pitchFamily="18" charset="0"/>
                <a:cs typeface="Times New Roman" panose="02020603050405020304" pitchFamily="18" charset="0"/>
              </a:rPr>
              <a:t>)</a:t>
            </a:r>
            <a:endParaRPr kumimoji="1" lang="ko-KR" altLang="en-US" sz="3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4A3E14-78B3-D494-F8FF-607EE3E98FFA}"/>
              </a:ext>
            </a:extLst>
          </p:cNvPr>
          <p:cNvSpPr txBox="1"/>
          <p:nvPr/>
        </p:nvSpPr>
        <p:spPr>
          <a:xfrm>
            <a:off x="261257" y="1035188"/>
            <a:ext cx="11654972" cy="4524315"/>
          </a:xfrm>
          <a:prstGeom prst="rect">
            <a:avLst/>
          </a:prstGeom>
          <a:noFill/>
        </p:spPr>
        <p:txBody>
          <a:bodyPr wrap="square" rtlCol="0">
            <a:spAutoFit/>
          </a:bodyPr>
          <a:lstStyle/>
          <a:p>
            <a:r>
              <a:rPr kumimoji="1" lang="en-US" altLang="ko-KR" dirty="0">
                <a:latin typeface="Times New Roman" panose="02020603050405020304" pitchFamily="18" charset="0"/>
                <a:cs typeface="Times New Roman" panose="02020603050405020304" pitchFamily="18" charset="0"/>
              </a:rPr>
              <a:t>1. **JavaScript (ES6/ES2015 and beyond)**</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Syntax and features from ES6 onwards like variable declarations with `let`, `const`, template literals, arrow functions (`=&gt;`), and Promises have been used.</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2. **DOM Manipulation**</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DOM APIs such as `</a:t>
            </a:r>
            <a:r>
              <a:rPr kumimoji="1" lang="en-US" altLang="ko-KR" dirty="0" err="1">
                <a:latin typeface="Times New Roman" panose="02020603050405020304" pitchFamily="18" charset="0"/>
                <a:cs typeface="Times New Roman" panose="02020603050405020304" pitchFamily="18" charset="0"/>
              </a:rPr>
              <a:t>document.getElementById</a:t>
            </a:r>
            <a:r>
              <a:rPr kumimoji="1" lang="en-US" altLang="ko-KR" dirty="0">
                <a:latin typeface="Times New Roman" panose="02020603050405020304" pitchFamily="18" charset="0"/>
                <a:cs typeface="Times New Roman" panose="02020603050405020304" pitchFamily="18" charset="0"/>
              </a:rPr>
              <a:t>`, `</a:t>
            </a:r>
            <a:r>
              <a:rPr kumimoji="1" lang="en-US" altLang="ko-KR" dirty="0" err="1">
                <a:latin typeface="Times New Roman" panose="02020603050405020304" pitchFamily="18" charset="0"/>
                <a:cs typeface="Times New Roman" panose="02020603050405020304" pitchFamily="18" charset="0"/>
              </a:rPr>
              <a:t>addEventListener</a:t>
            </a:r>
            <a:r>
              <a:rPr kumimoji="1" lang="en-US" altLang="ko-KR" dirty="0">
                <a:latin typeface="Times New Roman" panose="02020603050405020304" pitchFamily="18" charset="0"/>
                <a:cs typeface="Times New Roman" panose="02020603050405020304" pitchFamily="18" charset="0"/>
              </a:rPr>
              <a:t>`, `</a:t>
            </a:r>
            <a:r>
              <a:rPr kumimoji="1" lang="en-US" altLang="ko-KR" dirty="0" err="1">
                <a:latin typeface="Times New Roman" panose="02020603050405020304" pitchFamily="18" charset="0"/>
                <a:cs typeface="Times New Roman" panose="02020603050405020304" pitchFamily="18" charset="0"/>
              </a:rPr>
              <a:t>createElement</a:t>
            </a:r>
            <a:r>
              <a:rPr kumimoji="1" lang="en-US" altLang="ko-KR" dirty="0">
                <a:latin typeface="Times New Roman" panose="02020603050405020304" pitchFamily="18" charset="0"/>
                <a:cs typeface="Times New Roman" panose="02020603050405020304" pitchFamily="18" charset="0"/>
              </a:rPr>
              <a:t>`, `</a:t>
            </a:r>
            <a:r>
              <a:rPr kumimoji="1" lang="en-US" altLang="ko-KR" dirty="0" err="1">
                <a:latin typeface="Times New Roman" panose="02020603050405020304" pitchFamily="18" charset="0"/>
                <a:cs typeface="Times New Roman" panose="02020603050405020304" pitchFamily="18" charset="0"/>
              </a:rPr>
              <a:t>innerHTML</a:t>
            </a:r>
            <a:r>
              <a:rPr kumimoji="1" lang="en-US" altLang="ko-KR" dirty="0">
                <a:latin typeface="Times New Roman" panose="02020603050405020304" pitchFamily="18" charset="0"/>
                <a:cs typeface="Times New Roman" panose="02020603050405020304" pitchFamily="18" charset="0"/>
              </a:rPr>
              <a:t>`, etc., are used to manipulate elements in the HTML document and respond to user interactions by adding event listeners.</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3. **Fetch API**</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The `fetch` function, part of the Fetch API, has been used to asynchronously retrieve data from web APIs. This provides the functionality to send and receive network requests.</a:t>
            </a:r>
          </a:p>
          <a:p>
            <a:endParaRPr kumimoji="1" lang="en-US" altLang="ko-KR" dirty="0">
              <a:latin typeface="Times New Roman" panose="02020603050405020304" pitchFamily="18" charset="0"/>
              <a:cs typeface="Times New Roman" panose="02020603050405020304" pitchFamily="18" charset="0"/>
            </a:endParaRPr>
          </a:p>
          <a:p>
            <a:endParaRPr kumimoji="1"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4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C4CCB3-8447-939A-71BA-1E30698C2BF9}"/>
              </a:ext>
            </a:extLst>
          </p:cNvPr>
          <p:cNvSpPr txBox="1"/>
          <p:nvPr/>
        </p:nvSpPr>
        <p:spPr>
          <a:xfrm>
            <a:off x="152400" y="190501"/>
            <a:ext cx="11264900" cy="553998"/>
          </a:xfrm>
          <a:prstGeom prst="rect">
            <a:avLst/>
          </a:prstGeom>
          <a:noFill/>
        </p:spPr>
        <p:txBody>
          <a:bodyPr wrap="square" rtlCol="0">
            <a:spAutoFit/>
          </a:bodyPr>
          <a:lstStyle/>
          <a:p>
            <a:pPr algn="l"/>
            <a:r>
              <a:rPr lang="en-US" altLang="ko-KR" sz="3000" b="0" i="0" dirty="0">
                <a:solidFill>
                  <a:srgbClr val="272D39"/>
                </a:solidFill>
                <a:effectLst/>
                <a:latin typeface="Times New Roman" panose="02020603050405020304" pitchFamily="18" charset="0"/>
                <a:cs typeface="Times New Roman" panose="02020603050405020304" pitchFamily="18" charset="0"/>
              </a:rPr>
              <a:t>Technologies</a:t>
            </a:r>
            <a:r>
              <a:rPr lang="ko-KR" altLang="en-US" sz="3000" b="0" i="0" dirty="0">
                <a:solidFill>
                  <a:srgbClr val="272D39"/>
                </a:solidFill>
                <a:effectLst/>
                <a:latin typeface="Times New Roman" panose="02020603050405020304" pitchFamily="18" charset="0"/>
                <a:cs typeface="Times New Roman" panose="02020603050405020304" pitchFamily="18" charset="0"/>
              </a:rPr>
              <a:t> </a:t>
            </a:r>
            <a:r>
              <a:rPr lang="en-US" altLang="ko-KR" sz="3000" b="0" i="0" dirty="0">
                <a:solidFill>
                  <a:srgbClr val="272D39"/>
                </a:solidFill>
                <a:effectLst/>
                <a:latin typeface="Times New Roman" panose="02020603050405020304" pitchFamily="18" charset="0"/>
                <a:cs typeface="Times New Roman" panose="02020603050405020304" pitchFamily="18" charset="0"/>
              </a:rPr>
              <a:t>(JavaScript</a:t>
            </a:r>
            <a:r>
              <a:rPr lang="en-US" altLang="ko-KR" sz="3000" dirty="0">
                <a:solidFill>
                  <a:srgbClr val="272D39"/>
                </a:solidFill>
                <a:latin typeface="Times New Roman" panose="02020603050405020304" pitchFamily="18" charset="0"/>
                <a:cs typeface="Times New Roman" panose="02020603050405020304" pitchFamily="18" charset="0"/>
              </a:rPr>
              <a:t>)</a:t>
            </a:r>
            <a:endParaRPr kumimoji="1" lang="ko-KR" altLang="en-US" sz="3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4A3E14-78B3-D494-F8FF-607EE3E98FFA}"/>
              </a:ext>
            </a:extLst>
          </p:cNvPr>
          <p:cNvSpPr txBox="1"/>
          <p:nvPr/>
        </p:nvSpPr>
        <p:spPr>
          <a:xfrm>
            <a:off x="261257" y="1035188"/>
            <a:ext cx="11654972" cy="6463308"/>
          </a:xfrm>
          <a:prstGeom prst="rect">
            <a:avLst/>
          </a:prstGeom>
          <a:noFill/>
        </p:spPr>
        <p:txBody>
          <a:bodyPr wrap="square" rtlCol="0">
            <a:spAutoFit/>
          </a:bodyPr>
          <a:lstStyle/>
          <a:p>
            <a:r>
              <a:rPr kumimoji="1" lang="en-US" altLang="ko-KR" dirty="0">
                <a:latin typeface="Times New Roman" panose="02020603050405020304" pitchFamily="18" charset="0"/>
                <a:cs typeface="Times New Roman" panose="02020603050405020304" pitchFamily="18" charset="0"/>
              </a:rPr>
              <a:t>4. **The Movie Database (</a:t>
            </a:r>
            <a:r>
              <a:rPr kumimoji="1" lang="en-US" altLang="ko-KR" dirty="0" err="1">
                <a:latin typeface="Times New Roman" panose="02020603050405020304" pitchFamily="18" charset="0"/>
                <a:cs typeface="Times New Roman" panose="02020603050405020304" pitchFamily="18" charset="0"/>
              </a:rPr>
              <a:t>TMDb</a:t>
            </a:r>
            <a:r>
              <a:rPr kumimoji="1" lang="en-US" altLang="ko-KR" dirty="0">
                <a:latin typeface="Times New Roman" panose="02020603050405020304" pitchFamily="18" charset="0"/>
                <a:cs typeface="Times New Roman" panose="02020603050405020304" pitchFamily="18" charset="0"/>
              </a:rPr>
              <a:t>) API**</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The Movie Database (</a:t>
            </a:r>
            <a:r>
              <a:rPr kumimoji="1" lang="en-US" altLang="ko-KR" dirty="0" err="1">
                <a:latin typeface="Times New Roman" panose="02020603050405020304" pitchFamily="18" charset="0"/>
                <a:cs typeface="Times New Roman" panose="02020603050405020304" pitchFamily="18" charset="0"/>
              </a:rPr>
              <a:t>TMDb</a:t>
            </a:r>
            <a:r>
              <a:rPr kumimoji="1" lang="en-US" altLang="ko-KR" dirty="0">
                <a:latin typeface="Times New Roman" panose="02020603050405020304" pitchFamily="18" charset="0"/>
                <a:cs typeface="Times New Roman" panose="02020603050405020304" pitchFamily="18" charset="0"/>
              </a:rPr>
              <a:t>) API has been utilized to search for and retrieve movie data. This is done using the `fetch` function to make calls, and it's used for searching information on movies or actors.</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5. **Pagination**</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Pagination logic has been implemented to divide the searched movie list into pages. This helps manage the amount of data users want to view and improves user experience.</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6. **Asynchronous Programming**</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Asynchronous data handling is achieved by using Promises and the `then()` method. This allows for performing additional tasks with the data received from the server after fetching it. </a:t>
            </a: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7.</a:t>
            </a:r>
            <a:r>
              <a:rPr kumimoji="1" lang="ko-KR" altLang="en-US" dirty="0">
                <a:latin typeface="Times New Roman" panose="02020603050405020304" pitchFamily="18" charset="0"/>
                <a:cs typeface="Times New Roman" panose="02020603050405020304" pitchFamily="18" charset="0"/>
              </a:rPr>
              <a:t> **</a:t>
            </a:r>
            <a:r>
              <a:rPr kumimoji="1" lang="en-US" altLang="ko-KR" dirty="0" err="1">
                <a:latin typeface="Times New Roman" panose="02020603050405020304" pitchFamily="18" charset="0"/>
                <a:cs typeface="Times New Roman" panose="02020603050405020304" pitchFamily="18" charset="0"/>
              </a:rPr>
              <a:t>localStorage</a:t>
            </a:r>
            <a:r>
              <a:rPr kumimoji="1" lang="ko-KR" altLang="en-US" dirty="0">
                <a:latin typeface="Times New Roman" panose="02020603050405020304" pitchFamily="18" charset="0"/>
                <a:cs typeface="Times New Roman" panose="02020603050405020304" pitchFamily="18" charset="0"/>
              </a:rPr>
              <a:t>**</a:t>
            </a:r>
            <a:endParaRPr kumimoji="1" lang="en-US" altLang="ko-KR" dirty="0">
              <a:latin typeface="Times New Roman" panose="02020603050405020304" pitchFamily="18" charset="0"/>
              <a:cs typeface="Times New Roman" panose="02020603050405020304" pitchFamily="18" charset="0"/>
            </a:endParaRPr>
          </a:p>
          <a:p>
            <a:endParaRPr kumimoji="1" lang="en-US" altLang="ko-KR" dirty="0">
              <a:latin typeface="Times New Roman" panose="02020603050405020304" pitchFamily="18" charset="0"/>
              <a:cs typeface="Times New Roman" panose="02020603050405020304" pitchFamily="18" charset="0"/>
            </a:endParaRPr>
          </a:p>
          <a:p>
            <a:r>
              <a:rPr kumimoji="1" lang="en-US" altLang="ko-KR" dirty="0">
                <a:latin typeface="Times New Roman" panose="02020603050405020304" pitchFamily="18" charset="0"/>
                <a:cs typeface="Times New Roman" panose="02020603050405020304" pitchFamily="18" charset="0"/>
              </a:rPr>
              <a:t>Part of the Web Storage API, </a:t>
            </a:r>
            <a:r>
              <a:rPr kumimoji="1" lang="en-US" altLang="ko-KR" dirty="0" err="1">
                <a:latin typeface="Times New Roman" panose="02020603050405020304" pitchFamily="18" charset="0"/>
                <a:cs typeface="Times New Roman" panose="02020603050405020304" pitchFamily="18" charset="0"/>
              </a:rPr>
              <a:t>localStorage</a:t>
            </a:r>
            <a:r>
              <a:rPr kumimoji="1" lang="en-US" altLang="ko-KR" dirty="0">
                <a:latin typeface="Times New Roman" panose="02020603050405020304" pitchFamily="18" charset="0"/>
                <a:cs typeface="Times New Roman" panose="02020603050405020304" pitchFamily="18" charset="0"/>
              </a:rPr>
              <a:t> is an object that allows storing data in the browser as key-value pairs. `</a:t>
            </a:r>
            <a:r>
              <a:rPr kumimoji="1" lang="en-US" altLang="ko-KR" dirty="0" err="1">
                <a:latin typeface="Times New Roman" panose="02020603050405020304" pitchFamily="18" charset="0"/>
                <a:cs typeface="Times New Roman" panose="02020603050405020304" pitchFamily="18" charset="0"/>
              </a:rPr>
              <a:t>localStorage.getItem</a:t>
            </a:r>
            <a:r>
              <a:rPr kumimoji="1" lang="en-US" altLang="ko-KR" dirty="0">
                <a:latin typeface="Times New Roman" panose="02020603050405020304" pitchFamily="18" charset="0"/>
                <a:cs typeface="Times New Roman" panose="02020603050405020304" pitchFamily="18" charset="0"/>
              </a:rPr>
              <a:t>('</a:t>
            </a:r>
            <a:r>
              <a:rPr kumimoji="1" lang="en-US" altLang="ko-KR" dirty="0" err="1">
                <a:latin typeface="Times New Roman" panose="02020603050405020304" pitchFamily="18" charset="0"/>
                <a:cs typeface="Times New Roman" panose="02020603050405020304" pitchFamily="18" charset="0"/>
              </a:rPr>
              <a:t>navbarColor</a:t>
            </a:r>
            <a:r>
              <a:rPr kumimoji="1" lang="en-US" altLang="ko-KR" dirty="0">
                <a:latin typeface="Times New Roman" panose="02020603050405020304" pitchFamily="18" charset="0"/>
                <a:cs typeface="Times New Roman" panose="02020603050405020304" pitchFamily="18" charset="0"/>
              </a:rPr>
              <a:t>')` retrieves the value (color) stored with the key '</a:t>
            </a:r>
            <a:r>
              <a:rPr kumimoji="1" lang="en-US" altLang="ko-KR" dirty="0" err="1">
                <a:latin typeface="Times New Roman" panose="02020603050405020304" pitchFamily="18" charset="0"/>
                <a:cs typeface="Times New Roman" panose="02020603050405020304" pitchFamily="18" charset="0"/>
              </a:rPr>
              <a:t>navbarColor</a:t>
            </a:r>
            <a:r>
              <a:rPr kumimoji="1" lang="en-US" altLang="ko-KR" dirty="0">
                <a:latin typeface="Times New Roman" panose="02020603050405020304" pitchFamily="18" charset="0"/>
                <a:cs typeface="Times New Roman" panose="02020603050405020304" pitchFamily="18" charset="0"/>
              </a:rPr>
              <a:t>'. If a value exists, it applies the color previously set by the user to the navigation bar. `</a:t>
            </a:r>
            <a:r>
              <a:rPr kumimoji="1" lang="en-US" altLang="ko-KR" dirty="0" err="1">
                <a:latin typeface="Times New Roman" panose="02020603050405020304" pitchFamily="18" charset="0"/>
                <a:cs typeface="Times New Roman" panose="02020603050405020304" pitchFamily="18" charset="0"/>
              </a:rPr>
              <a:t>localStorage.setItem</a:t>
            </a:r>
            <a:r>
              <a:rPr kumimoji="1" lang="en-US" altLang="ko-KR" dirty="0">
                <a:latin typeface="Times New Roman" panose="02020603050405020304" pitchFamily="18" charset="0"/>
                <a:cs typeface="Times New Roman" panose="02020603050405020304" pitchFamily="18" charset="0"/>
              </a:rPr>
              <a:t>('</a:t>
            </a:r>
            <a:r>
              <a:rPr kumimoji="1" lang="en-US" altLang="ko-KR" dirty="0" err="1">
                <a:latin typeface="Times New Roman" panose="02020603050405020304" pitchFamily="18" charset="0"/>
                <a:cs typeface="Times New Roman" panose="02020603050405020304" pitchFamily="18" charset="0"/>
              </a:rPr>
              <a:t>navbarColor</a:t>
            </a:r>
            <a:r>
              <a:rPr kumimoji="1" lang="en-US" altLang="ko-KR" dirty="0">
                <a:latin typeface="Times New Roman" panose="02020603050405020304" pitchFamily="18" charset="0"/>
                <a:cs typeface="Times New Roman" panose="02020603050405020304" pitchFamily="18" charset="0"/>
              </a:rPr>
              <a:t>', </a:t>
            </a:r>
            <a:r>
              <a:rPr kumimoji="1" lang="en-US" altLang="ko-KR" dirty="0" err="1">
                <a:latin typeface="Times New Roman" panose="02020603050405020304" pitchFamily="18" charset="0"/>
                <a:cs typeface="Times New Roman" panose="02020603050405020304" pitchFamily="18" charset="0"/>
              </a:rPr>
              <a:t>newColor</a:t>
            </a:r>
            <a:r>
              <a:rPr kumimoji="1" lang="en-US" altLang="ko-KR" dirty="0">
                <a:latin typeface="Times New Roman" panose="02020603050405020304" pitchFamily="18" charset="0"/>
                <a:cs typeface="Times New Roman" panose="02020603050405020304" pitchFamily="18" charset="0"/>
              </a:rPr>
              <a:t>)` stores the new color chosen by the user with the key '</a:t>
            </a:r>
            <a:r>
              <a:rPr kumimoji="1" lang="en-US" altLang="ko-KR" dirty="0" err="1">
                <a:latin typeface="Times New Roman" panose="02020603050405020304" pitchFamily="18" charset="0"/>
                <a:cs typeface="Times New Roman" panose="02020603050405020304" pitchFamily="18" charset="0"/>
              </a:rPr>
              <a:t>navbarColor</a:t>
            </a:r>
            <a:r>
              <a:rPr kumimoji="1" lang="en-US" altLang="ko-KR" dirty="0">
                <a:latin typeface="Times New Roman" panose="02020603050405020304" pitchFamily="18" charset="0"/>
                <a:cs typeface="Times New Roman" panose="02020603050405020304" pitchFamily="18" charset="0"/>
              </a:rPr>
              <a:t>'. </a:t>
            </a:r>
          </a:p>
          <a:p>
            <a:endParaRPr kumimoji="1" lang="en-US" altLang="ko-KR" dirty="0">
              <a:latin typeface="Times New Roman" panose="02020603050405020304" pitchFamily="18" charset="0"/>
              <a:cs typeface="Times New Roman" panose="02020603050405020304" pitchFamily="18" charset="0"/>
            </a:endParaRPr>
          </a:p>
          <a:p>
            <a:endParaRPr kumimoji="1"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021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C4CCB3-8447-939A-71BA-1E30698C2BF9}"/>
              </a:ext>
            </a:extLst>
          </p:cNvPr>
          <p:cNvSpPr txBox="1"/>
          <p:nvPr/>
        </p:nvSpPr>
        <p:spPr>
          <a:xfrm>
            <a:off x="152400" y="190501"/>
            <a:ext cx="11264900" cy="553998"/>
          </a:xfrm>
          <a:prstGeom prst="rect">
            <a:avLst/>
          </a:prstGeom>
          <a:noFill/>
        </p:spPr>
        <p:txBody>
          <a:bodyPr wrap="square" rtlCol="0">
            <a:spAutoFit/>
          </a:bodyPr>
          <a:lstStyle/>
          <a:p>
            <a:pPr algn="l"/>
            <a:r>
              <a:rPr lang="en-US" altLang="ko-KR" sz="3000" b="0" i="0" dirty="0">
                <a:solidFill>
                  <a:srgbClr val="272D39"/>
                </a:solidFill>
                <a:effectLst/>
                <a:latin typeface="Times New Roman" panose="02020603050405020304" pitchFamily="18" charset="0"/>
                <a:cs typeface="Times New Roman" panose="02020603050405020304" pitchFamily="18" charset="0"/>
              </a:rPr>
              <a:t>Technologies</a:t>
            </a:r>
            <a:r>
              <a:rPr lang="ko-KR" altLang="en-US" sz="3000" b="0" i="0" dirty="0">
                <a:solidFill>
                  <a:srgbClr val="272D39"/>
                </a:solidFill>
                <a:effectLst/>
                <a:latin typeface="Times New Roman" panose="02020603050405020304" pitchFamily="18" charset="0"/>
                <a:cs typeface="Times New Roman" panose="02020603050405020304" pitchFamily="18" charset="0"/>
              </a:rPr>
              <a:t> </a:t>
            </a:r>
            <a:r>
              <a:rPr lang="en-US" altLang="ko-KR" sz="3000" b="0" i="0" dirty="0">
                <a:solidFill>
                  <a:srgbClr val="272D39"/>
                </a:solidFill>
                <a:effectLst/>
                <a:latin typeface="Times New Roman" panose="02020603050405020304" pitchFamily="18" charset="0"/>
                <a:cs typeface="Times New Roman" panose="02020603050405020304" pitchFamily="18" charset="0"/>
              </a:rPr>
              <a:t>(JavaScript</a:t>
            </a:r>
            <a:r>
              <a:rPr lang="en-US" altLang="ko-KR" sz="3000" dirty="0">
                <a:solidFill>
                  <a:srgbClr val="272D39"/>
                </a:solidFill>
                <a:latin typeface="Times New Roman" panose="02020603050405020304" pitchFamily="18" charset="0"/>
                <a:cs typeface="Times New Roman" panose="02020603050405020304" pitchFamily="18" charset="0"/>
              </a:rPr>
              <a:t>)</a:t>
            </a:r>
            <a:endParaRPr kumimoji="1" lang="ko-KR" altLang="en-US" sz="3000" dirty="0">
              <a:latin typeface="Times New Roman" panose="02020603050405020304" pitchFamily="18" charset="0"/>
              <a:cs typeface="Times New Roman" panose="02020603050405020304" pitchFamily="18" charset="0"/>
            </a:endParaRPr>
          </a:p>
        </p:txBody>
      </p:sp>
      <p:pic>
        <p:nvPicPr>
          <p:cNvPr id="2" name="그림 1">
            <a:extLst>
              <a:ext uri="{FF2B5EF4-FFF2-40B4-BE49-F238E27FC236}">
                <a16:creationId xmlns:a16="http://schemas.microsoft.com/office/drawing/2014/main" id="{379D462D-8A54-9FCB-8C2C-8BAFF6A4B93D}"/>
              </a:ext>
            </a:extLst>
          </p:cNvPr>
          <p:cNvPicPr>
            <a:picLocks noChangeAspect="1"/>
          </p:cNvPicPr>
          <p:nvPr/>
        </p:nvPicPr>
        <p:blipFill>
          <a:blip r:embed="rId2"/>
          <a:stretch>
            <a:fillRect/>
          </a:stretch>
        </p:blipFill>
        <p:spPr>
          <a:xfrm>
            <a:off x="152400" y="958723"/>
            <a:ext cx="7772400" cy="2066723"/>
          </a:xfrm>
          <a:prstGeom prst="rect">
            <a:avLst/>
          </a:prstGeom>
        </p:spPr>
      </p:pic>
      <p:pic>
        <p:nvPicPr>
          <p:cNvPr id="3" name="그림 2">
            <a:extLst>
              <a:ext uri="{FF2B5EF4-FFF2-40B4-BE49-F238E27FC236}">
                <a16:creationId xmlns:a16="http://schemas.microsoft.com/office/drawing/2014/main" id="{6DDF5AAF-D72A-3841-D838-8517785DCF19}"/>
              </a:ext>
            </a:extLst>
          </p:cNvPr>
          <p:cNvPicPr>
            <a:picLocks noChangeAspect="1"/>
          </p:cNvPicPr>
          <p:nvPr/>
        </p:nvPicPr>
        <p:blipFill>
          <a:blip r:embed="rId3"/>
          <a:stretch>
            <a:fillRect/>
          </a:stretch>
        </p:blipFill>
        <p:spPr>
          <a:xfrm>
            <a:off x="152400" y="3025446"/>
            <a:ext cx="7772400" cy="2044040"/>
          </a:xfrm>
          <a:prstGeom prst="rect">
            <a:avLst/>
          </a:prstGeom>
        </p:spPr>
      </p:pic>
      <p:sp>
        <p:nvSpPr>
          <p:cNvPr id="4" name="TextBox 3">
            <a:extLst>
              <a:ext uri="{FF2B5EF4-FFF2-40B4-BE49-F238E27FC236}">
                <a16:creationId xmlns:a16="http://schemas.microsoft.com/office/drawing/2014/main" id="{A9DDBB9A-2086-FFF7-1ED5-B16D8EB3EA7E}"/>
              </a:ext>
            </a:extLst>
          </p:cNvPr>
          <p:cNvSpPr txBox="1"/>
          <p:nvPr/>
        </p:nvSpPr>
        <p:spPr>
          <a:xfrm>
            <a:off x="152400" y="5142189"/>
            <a:ext cx="1511952" cy="369332"/>
          </a:xfrm>
          <a:prstGeom prst="rect">
            <a:avLst/>
          </a:prstGeom>
          <a:noFill/>
        </p:spPr>
        <p:txBody>
          <a:bodyPr wrap="none" rtlCol="0">
            <a:spAutoFit/>
          </a:bodyPr>
          <a:lstStyle/>
          <a:p>
            <a:r>
              <a:rPr kumimoji="1" lang="ko-KR" altLang="en-US" dirty="0">
                <a:latin typeface="Times New Roman" panose="02020603050405020304" pitchFamily="18" charset="0"/>
                <a:cs typeface="Times New Roman" panose="02020603050405020304" pitchFamily="18" charset="0"/>
              </a:rPr>
              <a:t>*</a:t>
            </a:r>
            <a:r>
              <a:rPr kumimoji="1" lang="en-US" altLang="ko-KR" dirty="0">
                <a:latin typeface="Times New Roman" panose="02020603050405020304" pitchFamily="18" charset="0"/>
                <a:cs typeface="Times New Roman" panose="02020603050405020304" pitchFamily="18" charset="0"/>
              </a:rPr>
              <a:t>local Storage</a:t>
            </a:r>
            <a:endParaRPr kumimoji="1"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5372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C4CCB3-8447-939A-71BA-1E30698C2BF9}"/>
              </a:ext>
            </a:extLst>
          </p:cNvPr>
          <p:cNvSpPr txBox="1"/>
          <p:nvPr/>
        </p:nvSpPr>
        <p:spPr>
          <a:xfrm>
            <a:off x="152400" y="190501"/>
            <a:ext cx="11264900" cy="553998"/>
          </a:xfrm>
          <a:prstGeom prst="rect">
            <a:avLst/>
          </a:prstGeom>
          <a:noFill/>
        </p:spPr>
        <p:txBody>
          <a:bodyPr wrap="square" rtlCol="0">
            <a:spAutoFit/>
          </a:bodyPr>
          <a:lstStyle/>
          <a:p>
            <a:pPr algn="l"/>
            <a:r>
              <a:rPr lang="en-US" altLang="ko-KR" sz="3000" dirty="0" err="1">
                <a:solidFill>
                  <a:srgbClr val="272D39"/>
                </a:solidFill>
                <a:latin typeface="Times New Roman" panose="02020603050405020304" pitchFamily="18" charset="0"/>
                <a:cs typeface="Times New Roman" panose="02020603050405020304" pitchFamily="18" charset="0"/>
              </a:rPr>
              <a:t>m</a:t>
            </a:r>
            <a:r>
              <a:rPr lang="en-US" altLang="ko-KR" sz="3000" b="0" i="0" dirty="0" err="1">
                <a:solidFill>
                  <a:srgbClr val="272D39"/>
                </a:solidFill>
                <a:effectLst/>
                <a:latin typeface="Times New Roman" panose="02020603050405020304" pitchFamily="18" charset="0"/>
                <a:cs typeface="Times New Roman" panose="02020603050405020304" pitchFamily="18" charset="0"/>
              </a:rPr>
              <a:t>ain.html</a:t>
            </a:r>
            <a:endParaRPr kumimoji="1" lang="ko-KR" altLang="en-US" sz="3000" dirty="0">
              <a:latin typeface="Times New Roman" panose="02020603050405020304" pitchFamily="18" charset="0"/>
              <a:cs typeface="Times New Roman" panose="02020603050405020304" pitchFamily="18" charset="0"/>
            </a:endParaRPr>
          </a:p>
        </p:txBody>
      </p:sp>
      <p:pic>
        <p:nvPicPr>
          <p:cNvPr id="7" name="그림 6" descr="텍스트, 스크린샷, 소프트웨어, 컴퓨터이(가) 표시된 사진&#10;&#10;자동 생성된 설명">
            <a:extLst>
              <a:ext uri="{FF2B5EF4-FFF2-40B4-BE49-F238E27FC236}">
                <a16:creationId xmlns:a16="http://schemas.microsoft.com/office/drawing/2014/main" id="{FF0B6137-386B-453D-7920-AE8C9F079A19}"/>
              </a:ext>
            </a:extLst>
          </p:cNvPr>
          <p:cNvPicPr>
            <a:picLocks noChangeAspect="1"/>
          </p:cNvPicPr>
          <p:nvPr/>
        </p:nvPicPr>
        <p:blipFill>
          <a:blip r:embed="rId3"/>
          <a:stretch>
            <a:fillRect/>
          </a:stretch>
        </p:blipFill>
        <p:spPr>
          <a:xfrm>
            <a:off x="152399" y="764090"/>
            <a:ext cx="8425543" cy="5777703"/>
          </a:xfrm>
          <a:prstGeom prst="rect">
            <a:avLst/>
          </a:prstGeom>
        </p:spPr>
      </p:pic>
    </p:spTree>
    <p:extLst>
      <p:ext uri="{BB962C8B-B14F-4D97-AF65-F5344CB8AC3E}">
        <p14:creationId xmlns:p14="http://schemas.microsoft.com/office/powerpoint/2010/main" val="2797591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C4CCB3-8447-939A-71BA-1E30698C2BF9}"/>
              </a:ext>
            </a:extLst>
          </p:cNvPr>
          <p:cNvSpPr txBox="1"/>
          <p:nvPr/>
        </p:nvSpPr>
        <p:spPr>
          <a:xfrm>
            <a:off x="152400" y="190501"/>
            <a:ext cx="11264900" cy="553998"/>
          </a:xfrm>
          <a:prstGeom prst="rect">
            <a:avLst/>
          </a:prstGeom>
          <a:noFill/>
        </p:spPr>
        <p:txBody>
          <a:bodyPr wrap="square" rtlCol="0">
            <a:spAutoFit/>
          </a:bodyPr>
          <a:lstStyle/>
          <a:p>
            <a:pPr algn="l"/>
            <a:r>
              <a:rPr lang="en-US" altLang="ko-KR" sz="3000" dirty="0" err="1">
                <a:solidFill>
                  <a:srgbClr val="272D39"/>
                </a:solidFill>
                <a:latin typeface="Times New Roman" panose="02020603050405020304" pitchFamily="18" charset="0"/>
                <a:cs typeface="Times New Roman" panose="02020603050405020304" pitchFamily="18" charset="0"/>
              </a:rPr>
              <a:t>m</a:t>
            </a:r>
            <a:r>
              <a:rPr lang="en-US" altLang="ko-KR" sz="3000" b="0" i="0" dirty="0" err="1">
                <a:solidFill>
                  <a:srgbClr val="272D39"/>
                </a:solidFill>
                <a:effectLst/>
                <a:latin typeface="Times New Roman" panose="02020603050405020304" pitchFamily="18" charset="0"/>
                <a:cs typeface="Times New Roman" panose="02020603050405020304" pitchFamily="18" charset="0"/>
              </a:rPr>
              <a:t>ain.html</a:t>
            </a:r>
            <a:endParaRPr kumimoji="1" lang="ko-KR" altLang="en-US" sz="3000" dirty="0">
              <a:latin typeface="Times New Roman" panose="02020603050405020304" pitchFamily="18" charset="0"/>
              <a:cs typeface="Times New Roman" panose="02020603050405020304" pitchFamily="18" charset="0"/>
            </a:endParaRPr>
          </a:p>
        </p:txBody>
      </p:sp>
      <p:pic>
        <p:nvPicPr>
          <p:cNvPr id="9" name="그림 8" descr="텍스트, 스크린샷이(가) 표시된 사진&#10;&#10;자동 생성된 설명">
            <a:extLst>
              <a:ext uri="{FF2B5EF4-FFF2-40B4-BE49-F238E27FC236}">
                <a16:creationId xmlns:a16="http://schemas.microsoft.com/office/drawing/2014/main" id="{B1B09EE9-76A9-AF4E-AD53-F76CA12CA4F0}"/>
              </a:ext>
            </a:extLst>
          </p:cNvPr>
          <p:cNvPicPr>
            <a:picLocks noChangeAspect="1"/>
          </p:cNvPicPr>
          <p:nvPr/>
        </p:nvPicPr>
        <p:blipFill>
          <a:blip r:embed="rId3"/>
          <a:stretch>
            <a:fillRect/>
          </a:stretch>
        </p:blipFill>
        <p:spPr>
          <a:xfrm>
            <a:off x="152399" y="942115"/>
            <a:ext cx="9032835" cy="5139371"/>
          </a:xfrm>
          <a:prstGeom prst="rect">
            <a:avLst/>
          </a:prstGeom>
        </p:spPr>
      </p:pic>
    </p:spTree>
    <p:extLst>
      <p:ext uri="{BB962C8B-B14F-4D97-AF65-F5344CB8AC3E}">
        <p14:creationId xmlns:p14="http://schemas.microsoft.com/office/powerpoint/2010/main" val="300223864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TotalTime>
  <Words>1260</Words>
  <Application>Microsoft Macintosh PowerPoint</Application>
  <PresentationFormat>와이드스크린</PresentationFormat>
  <Paragraphs>89</Paragraphs>
  <Slides>13</Slides>
  <Notes>6</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13</vt:i4>
      </vt:variant>
    </vt:vector>
  </HeadingPairs>
  <TitlesOfParts>
    <vt:vector size="18" baseType="lpstr">
      <vt:lpstr>맑은 고딕</vt:lpstr>
      <vt:lpstr>Pretendard</vt:lpstr>
      <vt:lpstr>Arial</vt:lpstr>
      <vt:lpstr>Times New Roman</vt:lpstr>
      <vt:lpstr>Office 테마</vt:lpstr>
      <vt:lpstr>WWW Technology Final Project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 Technology Final Project</dc:title>
  <dc:creator>김현수</dc:creator>
  <cp:lastModifiedBy>김현수</cp:lastModifiedBy>
  <cp:revision>3</cp:revision>
  <dcterms:created xsi:type="dcterms:W3CDTF">2024-05-30T19:16:46Z</dcterms:created>
  <dcterms:modified xsi:type="dcterms:W3CDTF">2024-05-31T09:50:27Z</dcterms:modified>
</cp:coreProperties>
</file>